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8" r:id="rId2"/>
    <p:sldId id="256" r:id="rId3"/>
    <p:sldId id="375" r:id="rId4"/>
    <p:sldId id="286" r:id="rId5"/>
    <p:sldId id="325" r:id="rId6"/>
    <p:sldId id="330" r:id="rId7"/>
    <p:sldId id="499" r:id="rId8"/>
    <p:sldId id="290" r:id="rId9"/>
    <p:sldId id="500" r:id="rId10"/>
    <p:sldId id="336" r:id="rId11"/>
    <p:sldId id="343" r:id="rId12"/>
    <p:sldId id="331" r:id="rId13"/>
    <p:sldId id="317" r:id="rId14"/>
    <p:sldId id="263" r:id="rId15"/>
    <p:sldId id="326" r:id="rId16"/>
    <p:sldId id="258" r:id="rId17"/>
    <p:sldId id="323" r:id="rId18"/>
    <p:sldId id="277" r:id="rId19"/>
    <p:sldId id="292" r:id="rId20"/>
    <p:sldId id="356" r:id="rId21"/>
    <p:sldId id="475" r:id="rId22"/>
    <p:sldId id="476" r:id="rId23"/>
    <p:sldId id="260" r:id="rId24"/>
    <p:sldId id="477" r:id="rId25"/>
    <p:sldId id="478" r:id="rId26"/>
    <p:sldId id="302" r:id="rId27"/>
    <p:sldId id="303" r:id="rId28"/>
    <p:sldId id="311" r:id="rId29"/>
    <p:sldId id="503" r:id="rId30"/>
    <p:sldId id="314" r:id="rId31"/>
    <p:sldId id="504" r:id="rId32"/>
    <p:sldId id="505" r:id="rId33"/>
    <p:sldId id="506" r:id="rId34"/>
    <p:sldId id="300" r:id="rId35"/>
    <p:sldId id="507" r:id="rId36"/>
    <p:sldId id="508" r:id="rId37"/>
    <p:sldId id="514" r:id="rId38"/>
    <p:sldId id="515" r:id="rId39"/>
    <p:sldId id="510" r:id="rId40"/>
    <p:sldId id="511" r:id="rId41"/>
    <p:sldId id="513" r:id="rId42"/>
    <p:sldId id="322" r:id="rId43"/>
    <p:sldId id="32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02" autoAdjust="0"/>
    <p:restoredTop sz="94660"/>
  </p:normalViewPr>
  <p:slideViewPr>
    <p:cSldViewPr snapToGrid="0">
      <p:cViewPr varScale="1">
        <p:scale>
          <a:sx n="99" d="100"/>
          <a:sy n="99" d="100"/>
        </p:scale>
        <p:origin x="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7;&#1050;&#1060;&#105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rinaryzhova\Desktop\&#1052;&#1086;&#1085;&#1080;&#1090;&#1086;&#1088;&#1080;&#1085;&#1075;%20&#1087;&#1088;&#1086;&#1092;%20&#1087;&#1086;&#1076;&#1075;&#1086;&#1090;&#1086;&#1074;&#1082;&#1080;\&#1055;&#1088;&#1077;&#1079;&#1077;&#1085;&#1090;&#1072;&#1094;&#1080;&#1080;%20&#1076;&#1083;&#1103;%20&#1089;&#1091;&#1073;&#1098;&#1077;&#1082;&#1090;&#1086;&#1074;\&#1042;&#1086;&#1083;&#1075;&#1086;&#1075;&#1088;&#1072;&#1076;&#1089;&#1082;&#1072;&#1103;%20&#1086;&#1073;&#1083;&#1072;&#1089;&#1090;&#1100;\&#1042;&#1086;&#1083;&#1075;&#1086;&#1075;&#1088;&#1072;&#1076;&#1089;&#1082;&#1072;&#1103;%20&#1086;&#1073;&#1083;&#1072;&#1089;&#1090;&#1100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0992745764545026"/>
          <c:w val="1"/>
          <c:h val="0.7702055660917323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18-454E-A043-7B3CACA4B6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18-454E-A043-7B3CACA4B6AE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18-454E-A043-7B3CACA4B6AE}"/>
              </c:ext>
            </c:extLst>
          </c:dPt>
          <c:dLbls>
            <c:dLbl>
              <c:idx val="0"/>
              <c:layout>
                <c:manualLayout>
                  <c:x val="0.21075575179388759"/>
                  <c:y val="-0.1647046078973878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defRPr>
                    </a:pPr>
                    <a:r>
                      <a:rPr lang="ru-RU" sz="1400" b="1" baseline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Численность педагогов-психологов – </a:t>
                    </a:r>
                    <a:r>
                      <a:rPr lang="ru-RU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54 116 (</a:t>
                    </a:r>
                    <a:fld id="{1E40DAB7-700E-46E3-B1AE-FF6DDBB06AB7}" type="PERCENTAGE">
                      <a:rPr lang="ru-RU" sz="1400" b="1" baseline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pPr>
                        <a:defRPr sz="1400" b="1">
                          <a:latin typeface="Segoe UI Light" panose="020B0502040204020203" pitchFamily="34" charset="0"/>
                          <a:cs typeface="Segoe UI Light" panose="020B0502040204020203" pitchFamily="34" charset="0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247057781569372"/>
                      <c:h val="0.143018368865670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718-454E-A043-7B3CACA4B6AE}"/>
                </c:ext>
              </c:extLst>
            </c:dLbl>
            <c:dLbl>
              <c:idx val="1"/>
              <c:layout>
                <c:manualLayout>
                  <c:x val="-3.9033792338024072E-2"/>
                  <c:y val="0.1667991349308451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defRPr>
                    </a:pPr>
                    <a:fld id="{61F150CA-EBD9-4D16-9ABE-9A22E48A42DB}" type="CATEGORYNAME">
                      <a:rPr lang="ru-RU" sz="1200" b="1" smtClean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defRPr>
                      </a:pPr>
                      <a:t>[ИМЯ КАТЕГОРИИ]</a:t>
                    </a:fld>
                    <a:r>
                      <a:rPr lang="ru-RU" sz="1200" b="1" baseline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 – </a:t>
                    </a:r>
                    <a:r>
                      <a:rPr lang="ru-RU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27 820 (</a:t>
                    </a:r>
                    <a:fld id="{10F5AC91-DD52-484F-86F3-04931A1E193B}" type="PERCENTAGE">
                      <a:rPr lang="ru-RU" sz="1200" b="1" baseline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defRPr>
                      </a:pPr>
                      <a:t>[ПРОЦЕНТ]</a:t>
                    </a:fld>
                    <a:r>
                      <a:rPr lang="ru-RU" sz="1200" b="1" baseline="0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59172534089175"/>
                      <c:h val="0.15655412018563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718-454E-A043-7B3CACA4B6AE}"/>
                </c:ext>
              </c:extLst>
            </c:dLbl>
            <c:dLbl>
              <c:idx val="2"/>
              <c:layout>
                <c:manualLayout>
                  <c:x val="9.4783784570601159E-2"/>
                  <c:y val="-1.81759919519775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defRPr>
                    </a:pPr>
                    <a:r>
                      <a:rPr lang="ru-RU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Общая численность – </a:t>
                    </a:r>
                    <a:br>
                      <a:rPr lang="ru-RU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</a:br>
                    <a:r>
                      <a:rPr lang="ru-RU" sz="1800" b="1" i="0" u="none" strike="noStrike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81 936 чел.</a:t>
                    </a:r>
                    <a:r>
                      <a:rPr lang="ru-RU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
(</a:t>
                    </a:r>
                    <a:fld id="{B9065AF4-5E28-43DF-8D48-C2F73C21292B}" type="PERCENTAGE">
                      <a:rPr lang="ru-RU" sz="1800" b="1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pPr>
                        <a:defRPr sz="18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defRPr>
                      </a:pPr>
                      <a:t>[ПРОЦЕНТ]</a:t>
                    </a:fld>
                    <a:r>
                      <a:rPr lang="ru-RU" sz="18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727640221940767"/>
                      <c:h val="0.26094997886718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718-454E-A043-7B3CACA4B6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Лист1!$D$2:$D$4</c:f>
              <c:strCache>
                <c:ptCount val="2"/>
                <c:pt idx="0">
                  <c:v>Численность педагогов-психологов (психологов в сфере образования) </c:v>
                </c:pt>
                <c:pt idx="1">
                  <c:v>Численность социальных педагогов</c:v>
                </c:pt>
              </c:strCache>
              <c:extLst/>
            </c:strRef>
          </c:cat>
          <c:val>
            <c:numRef>
              <c:f>Лист1!$E$2:$E$4</c:f>
              <c:numCache>
                <c:formatCode>General</c:formatCode>
                <c:ptCount val="2"/>
                <c:pt idx="0">
                  <c:v>54116</c:v>
                </c:pt>
                <c:pt idx="1">
                  <c:v>27820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C718-454E-A043-7B3CACA4B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plitType val="pos"/>
        <c:splitPos val="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3-4F47-B8B5-A94F2EFAE7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3-4F47-B8B5-A94F2EFAE7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83-4F47-B8B5-A94F2EFAE7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83-4F47-B8B5-A94F2EFAE7D3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96C29455-9A4B-604E-ACFB-A7B23B4ACD05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pPr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чел.</a:t>
                    </a:r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469D9C5C-D2B1-A048-9205-3F13F229830A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defRPr>
                      </a:pPr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835782394231261"/>
                      <c:h val="0.16765831417124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83-4F47-B8B5-A94F2EFAE7D3}"/>
                </c:ext>
              </c:extLst>
            </c:dLbl>
            <c:dLbl>
              <c:idx val="1"/>
              <c:layout>
                <c:manualLayout>
                  <c:x val="1.0949132317599447E-4"/>
                  <c:y val="8.592331115721355E-2"/>
                </c:manualLayout>
              </c:layout>
              <c:tx>
                <c:rich>
                  <a:bodyPr/>
                  <a:lstStyle/>
                  <a:p>
                    <a:fld id="{FF637DE7-45DB-8641-A2AB-CE416B7D4271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92485D68-2870-8441-B3EF-0315CBED070B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325048974354564"/>
                      <c:h val="0.228007747966255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83-4F47-B8B5-A94F2EFAE7D3}"/>
                </c:ext>
              </c:extLst>
            </c:dLbl>
            <c:dLbl>
              <c:idx val="2"/>
              <c:layout>
                <c:manualLayout>
                  <c:x val="4.7684382479012986E-2"/>
                  <c:y val="-8.2054012215064392E-3"/>
                </c:manualLayout>
              </c:layout>
              <c:tx>
                <c:rich>
                  <a:bodyPr/>
                  <a:lstStyle/>
                  <a:p>
                    <a:fld id="{39E7AB72-9586-FB4A-82C6-684986125579}" type="VALUE">
                      <a:rPr lang="ru-RU"/>
                      <a:pPr/>
                      <a:t>[ЗНАЧЕНИЕ]</a:t>
                    </a:fld>
                    <a:r>
                      <a:rPr lang="ru-RU" dirty="0"/>
                      <a:t> чел.</a:t>
                    </a:r>
                    <a:r>
                      <a:rPr lang="ru-RU" baseline="0" dirty="0"/>
                      <a:t>, </a:t>
                    </a:r>
                    <a:fld id="{8977CE80-054D-6243-B9BD-F704B77F54E3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579507778365336"/>
                      <c:h val="8.441322658989337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83-4F47-B8B5-A94F2EFAE7D3}"/>
                </c:ext>
              </c:extLst>
            </c:dLbl>
            <c:dLbl>
              <c:idx val="3"/>
              <c:layout>
                <c:manualLayout>
                  <c:x val="0.20850925558135075"/>
                  <c:y val="7.0559989559111445E-3"/>
                </c:manualLayout>
              </c:layout>
              <c:tx>
                <c:rich>
                  <a:bodyPr/>
                  <a:lstStyle/>
                  <a:p>
                    <a:fld id="{B1063872-3D3C-2440-8CBD-8D9444CCBBF8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3DF82FB0-E919-CF40-B133-E1642D89037C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396365857020319"/>
                      <c:h val="8.851592720064659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83-4F47-B8B5-A94F2EFAE7D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'Ур-нь обр.'!$A$3:$A$6</c:f>
              <c:strCache>
                <c:ptCount val="4"/>
                <c:pt idx="0">
                  <c:v>Высшее профильное образование</c:v>
                </c:pt>
                <c:pt idx="1">
                  <c:v>Высшее педагогическое образование с профессиональной переподготовкой</c:v>
                </c:pt>
                <c:pt idx="2">
                  <c:v>Высшее непедагогическое образование с профессиональной переподготовкой</c:v>
                </c:pt>
                <c:pt idx="3">
                  <c:v>Среднее профессиональное образование </c:v>
                </c:pt>
              </c:strCache>
            </c:strRef>
          </c:cat>
          <c:val>
            <c:numRef>
              <c:f>'Ур-нь обр.'!$B$3:$B$6</c:f>
              <c:numCache>
                <c:formatCode>General</c:formatCode>
                <c:ptCount val="4"/>
                <c:pt idx="0">
                  <c:v>509</c:v>
                </c:pt>
                <c:pt idx="1">
                  <c:v>157</c:v>
                </c:pt>
                <c:pt idx="2">
                  <c:v>30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83-4F47-B8B5-A94F2EFAE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6-C545-A3CA-D5B32BF5B3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6-C545-A3CA-D5B32BF5B3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6-C545-A3CA-D5B32BF5B3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6-C545-A3CA-D5B32BF5B3E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399B3C5-7D43-8145-AC38-F063EC72D589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36FA8264-4CEB-224C-9F85-C88E04E372DD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146-C545-A3CA-D5B32BF5B3EB}"/>
                </c:ext>
              </c:extLst>
            </c:dLbl>
            <c:dLbl>
              <c:idx val="1"/>
              <c:layout>
                <c:manualLayout>
                  <c:x val="2.6599495377552261E-2"/>
                  <c:y val="2.0513503053765904E-2"/>
                </c:manualLayout>
              </c:layout>
              <c:tx>
                <c:rich>
                  <a:bodyPr/>
                  <a:lstStyle/>
                  <a:p>
                    <a:fld id="{393A2EDB-7968-4D46-AB76-861635BC5509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35E49F72-FD83-1D4C-B52E-679CA1689E25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46-C545-A3CA-D5B32BF5B3E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A1D5F5A-7B68-144F-AB4F-C63B4980314E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BE0E4B35-2EF1-ED4C-9F26-D7CC7156693D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146-C545-A3CA-D5B32BF5B3EB}"/>
                </c:ext>
              </c:extLst>
            </c:dLbl>
            <c:dLbl>
              <c:idx val="3"/>
              <c:layout>
                <c:manualLayout>
                  <c:x val="-2.8077361478997094E-2"/>
                  <c:y val="4.1027167631178196E-2"/>
                </c:manualLayout>
              </c:layout>
              <c:tx>
                <c:rich>
                  <a:bodyPr/>
                  <a:lstStyle/>
                  <a:p>
                    <a:fld id="{65952FB5-669C-3F44-9B33-15FEA23AD464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DA20EDCD-9DD6-ED4A-936D-ED1B35214F21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656136710701282"/>
                      <c:h val="0.166663328511314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146-C545-A3CA-D5B32BF5B3E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'Ур-нь обр.'!$A$12:$A$15</c:f>
              <c:strCache>
                <c:ptCount val="4"/>
                <c:pt idx="0">
                  <c:v>Высшее профильное образование</c:v>
                </c:pt>
                <c:pt idx="1">
                  <c:v>Высшее педагогическое образование с профессиональной переподготовкой </c:v>
                </c:pt>
                <c:pt idx="2">
                  <c:v>Высшее непедагогическое образование с профессиональной переподготовкой</c:v>
                </c:pt>
                <c:pt idx="3">
                  <c:v>Среднее профессиональное образование </c:v>
                </c:pt>
              </c:strCache>
            </c:strRef>
          </c:cat>
          <c:val>
            <c:numRef>
              <c:f>'Ур-нь обр.'!$B$12:$B$15</c:f>
              <c:numCache>
                <c:formatCode>General</c:formatCode>
                <c:ptCount val="4"/>
                <c:pt idx="0">
                  <c:v>185</c:v>
                </c:pt>
                <c:pt idx="1">
                  <c:v>87</c:v>
                </c:pt>
                <c:pt idx="2">
                  <c:v>26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6-C545-A3CA-D5B32BF5B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Стаж!$C$1</c:f>
              <c:strCache>
                <c:ptCount val="1"/>
                <c:pt idx="0">
                  <c:v>Педагоги-психологи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Стаж!$B$2:$B$7</c:f>
              <c:strCache>
                <c:ptCount val="6"/>
                <c:pt idx="0">
                  <c:v>До 3 лет</c:v>
                </c:pt>
                <c:pt idx="1">
                  <c:v>От 3 до 5 лет</c:v>
                </c:pt>
                <c:pt idx="2">
                  <c:v>От 5 до 10 лет</c:v>
                </c:pt>
                <c:pt idx="3">
                  <c:v>От 10 до 20 лет</c:v>
                </c:pt>
                <c:pt idx="4">
                  <c:v>От 20 до 30 лет</c:v>
                </c:pt>
                <c:pt idx="5">
                  <c:v>Более 30 лет</c:v>
                </c:pt>
              </c:strCache>
            </c:strRef>
          </c:cat>
          <c:val>
            <c:numRef>
              <c:f>Стаж!$C$2:$C$7</c:f>
              <c:numCache>
                <c:formatCode>General</c:formatCode>
                <c:ptCount val="6"/>
                <c:pt idx="0">
                  <c:v>216</c:v>
                </c:pt>
                <c:pt idx="1">
                  <c:v>133</c:v>
                </c:pt>
                <c:pt idx="2">
                  <c:v>117</c:v>
                </c:pt>
                <c:pt idx="3">
                  <c:v>167</c:v>
                </c:pt>
                <c:pt idx="4">
                  <c:v>79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7-B04E-8D8F-2B0079552EE0}"/>
            </c:ext>
          </c:extLst>
        </c:ser>
        <c:ser>
          <c:idx val="1"/>
          <c:order val="1"/>
          <c:tx>
            <c:strRef>
              <c:f>Стаж!$D$1</c:f>
              <c:strCache>
                <c:ptCount val="1"/>
                <c:pt idx="0">
                  <c:v>Социальные педагоги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Стаж!$B$2:$B$7</c:f>
              <c:strCache>
                <c:ptCount val="6"/>
                <c:pt idx="0">
                  <c:v>До 3 лет</c:v>
                </c:pt>
                <c:pt idx="1">
                  <c:v>От 3 до 5 лет</c:v>
                </c:pt>
                <c:pt idx="2">
                  <c:v>От 5 до 10 лет</c:v>
                </c:pt>
                <c:pt idx="3">
                  <c:v>От 10 до 20 лет</c:v>
                </c:pt>
                <c:pt idx="4">
                  <c:v>От 20 до 30 лет</c:v>
                </c:pt>
                <c:pt idx="5">
                  <c:v>Более 30 лет</c:v>
                </c:pt>
              </c:strCache>
            </c:strRef>
          </c:cat>
          <c:val>
            <c:numRef>
              <c:f>Стаж!$D$2:$D$7</c:f>
              <c:numCache>
                <c:formatCode>General</c:formatCode>
                <c:ptCount val="6"/>
                <c:pt idx="0">
                  <c:v>120</c:v>
                </c:pt>
                <c:pt idx="1">
                  <c:v>56</c:v>
                </c:pt>
                <c:pt idx="2">
                  <c:v>81</c:v>
                </c:pt>
                <c:pt idx="3">
                  <c:v>67</c:v>
                </c:pt>
                <c:pt idx="4">
                  <c:v>26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27-B04E-8D8F-2B0079552E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6143800"/>
        <c:axId val="576144456"/>
      </c:barChart>
      <c:catAx>
        <c:axId val="576143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76144456"/>
        <c:crosses val="autoZero"/>
        <c:auto val="1"/>
        <c:lblAlgn val="ctr"/>
        <c:lblOffset val="100"/>
        <c:noMultiLvlLbl val="0"/>
      </c:catAx>
      <c:valAx>
        <c:axId val="576144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76143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1C-1C41-A79B-E926A35263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1C-1C41-A79B-E926A35263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1C-1C41-A79B-E926A35263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1C-1C41-A79B-E926A35263A5}"/>
              </c:ext>
            </c:extLst>
          </c:dPt>
          <c:dLbls>
            <c:dLbl>
              <c:idx val="0"/>
              <c:layout>
                <c:manualLayout>
                  <c:x val="3.6437554742463199E-2"/>
                  <c:y val="1.706930314030284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D3BCD2FA-0E90-FF48-8E76-138F46A15A50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чел.</a:t>
                    </a:r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04595BD3-72E9-CE4E-B1A8-1B9AE135AEEB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417494278529647"/>
                      <c:h val="9.838302771244278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1C-1C41-A79B-E926A35263A5}"/>
                </c:ext>
              </c:extLst>
            </c:dLbl>
            <c:dLbl>
              <c:idx val="1"/>
              <c:layout>
                <c:manualLayout>
                  <c:x val="3.0900354589890655E-2"/>
                  <c:y val="-2.431930727155549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8DF01894-E9EA-DE4A-BADA-63AA4B4D3A71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чел.</a:t>
                    </a:r>
                    <a:r>
                      <a: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156D9151-1386-5A45-98DA-5D0BDFCDDE91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400" baseline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314564320628372"/>
                      <c:h val="0.111499754879009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51C-1C41-A79B-E926A35263A5}"/>
                </c:ext>
              </c:extLst>
            </c:dLbl>
            <c:dLbl>
              <c:idx val="2"/>
              <c:layout>
                <c:manualLayout>
                  <c:x val="-7.1599963269573116E-2"/>
                  <c:y val="-4.37224238885553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3A0DBBF2-9157-1140-8E3C-F18E52C315EF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чел.</a:t>
                    </a:r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2D0424C5-A53E-F44D-8938-ED7707C00BEF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1C-1C41-A79B-E926A35263A5}"/>
                </c:ext>
              </c:extLst>
            </c:dLbl>
            <c:dLbl>
              <c:idx val="3"/>
              <c:layout>
                <c:manualLayout>
                  <c:x val="-7.2346118285255738E-3"/>
                  <c:y val="-2.1865366571137378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5DAC7341-C29A-E547-A158-54F47AF749AF}" type="VALUE">
                      <a: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чел.</a:t>
                    </a:r>
                    <a:r>
                      <a:rPr lang="ru-RU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4FF6210C-1220-DF48-BE2F-CBFEBA09F5FA}" type="PERCENTAGE">
                      <a:rPr lang="ru-RU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51C-1C41-A79B-E926A35263A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Квалиф.категор!$E$4:$E$7</c:f>
              <c:strCache>
                <c:ptCount val="4"/>
                <c:pt idx="0">
                  <c:v>Наличие категории (первая и высшая) </c:v>
                </c:pt>
                <c:pt idx="1">
                  <c:v>Соответствие занимаемой должности</c:v>
                </c:pt>
                <c:pt idx="2">
                  <c:v>Молодой специалист</c:v>
                </c:pt>
                <c:pt idx="3">
                  <c:v>Отсутствие категории</c:v>
                </c:pt>
              </c:strCache>
            </c:strRef>
          </c:cat>
          <c:val>
            <c:numRef>
              <c:f>Квалиф.категор!$F$4:$F$7</c:f>
              <c:numCache>
                <c:formatCode>General</c:formatCode>
                <c:ptCount val="4"/>
                <c:pt idx="0">
                  <c:v>162</c:v>
                </c:pt>
                <c:pt idx="1">
                  <c:v>194</c:v>
                </c:pt>
                <c:pt idx="2">
                  <c:v>67</c:v>
                </c:pt>
                <c:pt idx="3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1C-1C41-A79B-E926A3526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153921679428147E-2"/>
          <c:y val="0.79626968541888143"/>
          <c:w val="0.88734265087579822"/>
          <c:h val="0.14756641596599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C5-5B40-BFC4-E13C6B21E5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C5-5B40-BFC4-E13C6B21E5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C5-5B40-BFC4-E13C6B21E5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C5-5B40-BFC4-E13C6B21E592}"/>
              </c:ext>
            </c:extLst>
          </c:dPt>
          <c:dLbls>
            <c:dLbl>
              <c:idx val="0"/>
              <c:layout>
                <c:manualLayout>
                  <c:x val="3.3334661075279784E-2"/>
                  <c:y val="4.4498755115867858E-2"/>
                </c:manualLayout>
              </c:layout>
              <c:tx>
                <c:rich>
                  <a:bodyPr/>
                  <a:lstStyle/>
                  <a:p>
                    <a:fld id="{4FB89AAD-1F10-444C-80E5-4FE70DC6B8CE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чел.</a:t>
                    </a:r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9F8A5A31-1B87-2841-B3A4-E8B9B9C59718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C5-5B40-BFC4-E13C6B21E592}"/>
                </c:ext>
              </c:extLst>
            </c:dLbl>
            <c:dLbl>
              <c:idx val="1"/>
              <c:layout>
                <c:manualLayout>
                  <c:x val="2.3931220842786857E-4"/>
                  <c:y val="3.8833774918338904E-4"/>
                </c:manualLayout>
              </c:layout>
              <c:tx>
                <c:rich>
                  <a:bodyPr/>
                  <a:lstStyle/>
                  <a:p>
                    <a:fld id="{B2FD5B5A-BE52-8343-9C74-601EAE1CACDE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чел.</a:t>
                    </a:r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88778026-247C-6C4C-B18F-E8F36008B824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C5-5B40-BFC4-E13C6B21E592}"/>
                </c:ext>
              </c:extLst>
            </c:dLbl>
            <c:dLbl>
              <c:idx val="2"/>
              <c:layout>
                <c:manualLayout>
                  <c:x val="-6.0616034540477409E-3"/>
                  <c:y val="9.1328225268944539E-3"/>
                </c:manualLayout>
              </c:layout>
              <c:tx>
                <c:rich>
                  <a:bodyPr/>
                  <a:lstStyle/>
                  <a:p>
                    <a:fld id="{8226FDEE-AACB-BD4E-930F-5C85354EB80A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[ЗНАЧЕНИЕ]</a:t>
                    </a:fld>
                    <a:r>
                      <a: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чел.</a:t>
                    </a:r>
                    <a:r>
                      <a: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5216C15B-246C-9B45-B867-72D5DA88B053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[ПРОЦЕНТ]</a:t>
                    </a:fld>
                    <a:endParaRPr lang="ru-RU" sz="1400" baseline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C5-5B40-BFC4-E13C6B21E592}"/>
                </c:ext>
              </c:extLst>
            </c:dLbl>
            <c:dLbl>
              <c:idx val="3"/>
              <c:layout>
                <c:manualLayout>
                  <c:x val="-1.4915597486484241E-2"/>
                  <c:y val="-1.1952058190070673E-2"/>
                </c:manualLayout>
              </c:layout>
              <c:tx>
                <c:rich>
                  <a:bodyPr/>
                  <a:lstStyle/>
                  <a:p>
                    <a:fld id="{3CBF23D7-55BD-DB42-827C-09053CF72E20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</a:t>
                    </a:r>
                    <a:r>
                      <a:rPr lang="ru-RU"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чел.</a:t>
                    </a:r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02124961-3CE8-EB43-8717-A8DB0339BF98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/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DC5-5B40-BFC4-E13C6B21E59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Квалиф.категор!$E$12:$E$15</c:f>
              <c:strCache>
                <c:ptCount val="4"/>
                <c:pt idx="0">
                  <c:v>Наличие категории (первая и высшая) </c:v>
                </c:pt>
                <c:pt idx="1">
                  <c:v>Соответствие занимаемой должности</c:v>
                </c:pt>
                <c:pt idx="2">
                  <c:v>Молодой специалист</c:v>
                </c:pt>
                <c:pt idx="3">
                  <c:v>Отсутствие категории</c:v>
                </c:pt>
              </c:strCache>
            </c:strRef>
          </c:cat>
          <c:val>
            <c:numRef>
              <c:f>Квалиф.категор!$F$12:$F$15</c:f>
              <c:numCache>
                <c:formatCode>General</c:formatCode>
                <c:ptCount val="4"/>
                <c:pt idx="0">
                  <c:v>41</c:v>
                </c:pt>
                <c:pt idx="1">
                  <c:v>132</c:v>
                </c:pt>
                <c:pt idx="2">
                  <c:v>34</c:v>
                </c:pt>
                <c:pt idx="3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C5-5B40-BFC4-E13C6B21E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74-3E4F-A36C-77AF6D0162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74-3E4F-A36C-77AF6D016229}"/>
              </c:ext>
            </c:extLst>
          </c:dPt>
          <c:dLbls>
            <c:dLbl>
              <c:idx val="0"/>
              <c:layout>
                <c:manualLayout>
                  <c:x val="0.18227848101265814"/>
                  <c:y val="7.888871391076116E-2"/>
                </c:manualLayout>
              </c:layout>
              <c:tx>
                <c:rich>
                  <a:bodyPr/>
                  <a:lstStyle/>
                  <a:p>
                    <a:fld id="{A93E11EC-B555-4F07-BF7D-825DBBC57BCA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, </a:t>
                    </a:r>
                    <a:fld id="{E270471D-1F7B-4764-ABA9-073D3AB977F5}" type="VALUE">
                      <a:rPr lang="ru-RU" baseline="0"/>
                      <a:pPr/>
                      <a:t>[ЗНАЧЕНИЕ]</a:t>
                    </a:fld>
                    <a:r>
                      <a:rPr lang="ru-RU" baseline="0"/>
                      <a:t> чел., </a:t>
                    </a:r>
                    <a:fld id="{241D4BC5-B260-426E-B708-418CE81C1C03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35642380145519"/>
                      <c:h val="0.263768328958880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74-3E4F-A36C-77AF6D016229}"/>
                </c:ext>
              </c:extLst>
            </c:dLbl>
            <c:dLbl>
              <c:idx val="1"/>
              <c:layout>
                <c:manualLayout>
                  <c:x val="-0.11619216585268616"/>
                  <c:y val="-9.5484339457567888E-2"/>
                </c:manualLayout>
              </c:layout>
              <c:tx>
                <c:rich>
                  <a:bodyPr/>
                  <a:lstStyle/>
                  <a:p>
                    <a:fld id="{9C2DC05C-C009-4310-93BA-12FCC3427A7B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, </a:t>
                    </a:r>
                    <a:fld id="{9B483274-F099-46DC-9948-F9D7371097E7}" type="VALUE">
                      <a:rPr lang="ru-RU"/>
                      <a:pPr/>
                      <a:t>[ЗНАЧЕНИЕ]</a:t>
                    </a:fld>
                    <a:r>
                      <a:rPr lang="ru-RU"/>
                      <a:t> чел., </a:t>
                    </a:r>
                    <a:fld id="{FEF501F9-6355-489D-85F1-DB1AF8B3FBDD}" type="PERCENTAGE">
                      <a:rPr lang="ru-RU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767287949765769"/>
                      <c:h val="0.289425721784776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74-3E4F-A36C-77AF6D01622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Наставники!$A$2:$A$3</c:f>
              <c:strCache>
                <c:ptCount val="2"/>
                <c:pt idx="0">
                  <c:v>Являются наставниками </c:v>
                </c:pt>
                <c:pt idx="1">
                  <c:v>Не являются наставниками </c:v>
                </c:pt>
              </c:strCache>
            </c:strRef>
          </c:cat>
          <c:val>
            <c:numRef>
              <c:f>Наставники!$B$2:$B$3</c:f>
              <c:numCache>
                <c:formatCode>General</c:formatCode>
                <c:ptCount val="2"/>
                <c:pt idx="0">
                  <c:v>46</c:v>
                </c:pt>
                <c:pt idx="1">
                  <c:v>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74-3E4F-A36C-77AF6D016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125685238712252E-2"/>
          <c:y val="0.90007279090113734"/>
          <c:w val="0.88468513904116419"/>
          <c:h val="9.1038320209973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DB-9445-8EC9-E4CCF047A7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DB-9445-8EC9-E4CCF047A702}"/>
              </c:ext>
            </c:extLst>
          </c:dPt>
          <c:dLbls>
            <c:dLbl>
              <c:idx val="0"/>
              <c:layout>
                <c:manualLayout>
                  <c:x val="0.24083336614173226"/>
                  <c:y val="7.444444444444442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32067DA9-52A1-4344-AD0F-C5E0006E408A}" type="CATEGORYNAM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A400D244-9ABD-4739-9D77-8B12C511BCAA}" type="VALU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чел., </a:t>
                    </a:r>
                    <a:fld id="{2A5FAB0A-F1A2-47F4-AA50-0B788BE1E2EE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28383858267716"/>
                      <c:h val="0.267674540682414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DB-9445-8EC9-E4CCF047A702}"/>
                </c:ext>
              </c:extLst>
            </c:dLbl>
            <c:dLbl>
              <c:idx val="1"/>
              <c:layout>
                <c:manualLayout>
                  <c:x val="-0.21777775590551182"/>
                  <c:y val="-0.1655557305336833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291A9AE7-E677-469D-9EEE-8D38C3F64801}" type="CATEGORYNAM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fld id="{AD037C9F-78F9-4F8C-BDA5-825B40E14E35}" type="VALU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чел., </a:t>
                    </a:r>
                    <a:fld id="{D16FAE6E-05DF-4BD3-87CD-C9A4750F27F4}" type="PERCENTAGE">
                      <a:rPr lang="ru-RU" sz="14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4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347106299212598"/>
                      <c:h val="0.284442694663167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DB-9445-8EC9-E4CCF047A70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Наставники!$A$6:$A$7</c:f>
              <c:strCache>
                <c:ptCount val="2"/>
                <c:pt idx="0">
                  <c:v>Являются наставниками </c:v>
                </c:pt>
                <c:pt idx="1">
                  <c:v>Не являются наставниками </c:v>
                </c:pt>
              </c:strCache>
            </c:strRef>
          </c:cat>
          <c:val>
            <c:numRef>
              <c:f>Наставники!$B$6:$B$7</c:f>
              <c:numCache>
                <c:formatCode>General</c:formatCode>
                <c:ptCount val="2"/>
                <c:pt idx="0">
                  <c:v>12</c:v>
                </c:pt>
                <c:pt idx="1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DB-9445-8EC9-E4CCF047A7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686614173228344E-2"/>
          <c:y val="0.846739457567804"/>
          <c:w val="0.87362657480314965"/>
          <c:h val="9.1038320209973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88888888888889E-3"/>
          <c:y val="0.15751567512394282"/>
          <c:w val="0.99861111111111112"/>
          <c:h val="0.6494353310002916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CA-7842-A19F-36103AF930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CA-7842-A19F-36103AF930CB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CA-7842-A19F-36103AF930CB}"/>
              </c:ext>
            </c:extLst>
          </c:dPt>
          <c:dLbls>
            <c:dLbl>
              <c:idx val="0"/>
              <c:layout>
                <c:manualLayout>
                  <c:x val="-5.3544070375776361E-2"/>
                  <c:y val="-0.18831903606387151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3C09C32F-64CC-8546-9B03-8E60341DEAF3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, </a:t>
                    </a:r>
                    <a:fld id="{6FF3B7B6-5B25-FB4A-AED9-7C387838FE72}" type="VALUE">
                      <a:rPr lang="ru-RU"/>
                      <a:pPr>
                        <a:defRPr/>
                      </a:pPr>
                      <a:t>[ЗНАЧЕНИЕ]</a:t>
                    </a:fld>
                    <a:r>
                      <a:rPr lang="ru-RU"/>
                      <a:t> чел., </a:t>
                    </a:r>
                    <a:fld id="{53B77B50-E0F6-8648-A6A7-75F8E0A4FE4B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6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158783485730814"/>
                      <c:h val="0.396436276961232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CA-7842-A19F-36103AF930CB}"/>
                </c:ext>
              </c:extLst>
            </c:dLbl>
            <c:dLbl>
              <c:idx val="1"/>
              <c:layout>
                <c:manualLayout>
                  <c:x val="-3.0028541854103166E-3"/>
                  <c:y val="-9.0007563252943491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5B883EE6-838C-B644-9587-B307D8733F50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, </a:t>
                    </a:r>
                    <a:br>
                      <a:rPr lang="ru-RU"/>
                    </a:br>
                    <a:fld id="{955DFAEA-5F00-E642-A34B-0505F14D33D4}" type="VALUE">
                      <a:rPr lang="ru-RU"/>
                      <a:pPr>
                        <a:defRPr/>
                      </a:pPr>
                      <a:t>[ЗНАЧЕНИЕ]</a:t>
                    </a:fld>
                    <a:r>
                      <a:rPr lang="ru-RU"/>
                      <a:t> чел., </a:t>
                    </a:r>
                    <a:fld id="{C68EB3C2-BAF1-F740-959A-2E1B9322002B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6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521746775893919"/>
                      <c:h val="0.242954178155512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CA-7842-A19F-36103AF930CB}"/>
                </c:ext>
              </c:extLst>
            </c:dLbl>
            <c:dLbl>
              <c:idx val="2"/>
              <c:layout>
                <c:manualLayout>
                  <c:x val="0.12444623994409533"/>
                  <c:y val="4.4588509566057914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800"/>
                      <a:t>Общая численность - </a:t>
                    </a:r>
                    <a:fld id="{60E42992-53EB-3E42-9085-86FBFA6DE6C8}" type="VALUE">
                      <a:rPr lang="ru-RU" sz="1800"/>
                      <a:pPr>
                        <a:defRPr sz="1800"/>
                      </a:pPr>
                      <a:t>[ЗНАЧЕНИЕ]</a:t>
                    </a:fld>
                    <a:r>
                      <a:rPr lang="ru-RU" sz="1800"/>
                      <a:t> чел., </a:t>
                    </a:r>
                    <a:fld id="{6C6F0607-6FE8-ED4B-B421-3BBB37DAEF26}" type="PERCENTAGE">
                      <a:rPr lang="ru-RU" sz="1800"/>
                      <a:pPr>
                        <a:defRPr sz="1800"/>
                      </a:pPr>
                      <a:t>[ПРОЦЕНТ]</a:t>
                    </a:fld>
                    <a:endParaRPr lang="ru-RU" sz="1800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72081290546229"/>
                      <c:h val="0.35323913677456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CA-7842-A19F-36103AF930C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'Общая числ.'!$B$3:$B$4</c:f>
              <c:strCache>
                <c:ptCount val="2"/>
                <c:pt idx="0">
                  <c:v>Численность педагогов-психологов (психологов в сфере образования) </c:v>
                </c:pt>
                <c:pt idx="1">
                  <c:v>Численность социальных педагогов</c:v>
                </c:pt>
              </c:strCache>
              <c:extLst/>
            </c:strRef>
          </c:cat>
          <c:val>
            <c:numRef>
              <c:f>'Общая числ.'!$C$3:$C$4</c:f>
              <c:numCache>
                <c:formatCode>General</c:formatCode>
                <c:ptCount val="2"/>
                <c:pt idx="0">
                  <c:v>5376</c:v>
                </c:pt>
                <c:pt idx="1">
                  <c:v>2154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B4CA-7842-A19F-36103AF93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plitType val="pos"/>
        <c:splitPos val="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88888888888889E-3"/>
          <c:y val="0.15751567512394282"/>
          <c:w val="0.99861111111111112"/>
          <c:h val="0.6494353310002916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66-504E-A319-8B5411CB2E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66-504E-A319-8B5411CB2EBB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66-504E-A319-8B5411CB2EBB}"/>
              </c:ext>
            </c:extLst>
          </c:dPt>
          <c:dLbls>
            <c:dLbl>
              <c:idx val="0"/>
              <c:layout>
                <c:manualLayout>
                  <c:x val="-7.139450661856428E-2"/>
                  <c:y val="-0.1614161295000441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3C09C32F-64CC-8546-9B03-8E60341DEAF3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, </a:t>
                    </a:r>
                    <a:fld id="{6FF3B7B6-5B25-FB4A-AED9-7C387838FE72}" type="VALUE">
                      <a:rPr lang="ru-RU"/>
                      <a:pPr>
                        <a:defRPr/>
                      </a:pPr>
                      <a:t>[ЗНАЧЕНИЕ]</a:t>
                    </a:fld>
                    <a:r>
                      <a:rPr lang="ru-RU"/>
                      <a:t> чел., </a:t>
                    </a:r>
                    <a:fld id="{53B77B50-E0F6-8648-A6A7-75F8E0A4FE4B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6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678173001203087"/>
                      <c:h val="0.356724340981276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A66-504E-A319-8B5411CB2EBB}"/>
                </c:ext>
              </c:extLst>
            </c:dLbl>
            <c:dLbl>
              <c:idx val="1"/>
              <c:layout>
                <c:manualLayout>
                  <c:x val="-8.5406457400672535E-3"/>
                  <c:y val="-6.5126872979328516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5B883EE6-838C-B644-9587-B307D8733F50}" type="CATEGORYNAME">
                      <a:rPr lang="ru-RU"/>
                      <a:pPr>
                        <a:defRPr/>
                      </a:pPr>
                      <a:t>[ИМЯ КАТЕГОРИИ]</a:t>
                    </a:fld>
                    <a:r>
                      <a:rPr lang="ru-RU"/>
                      <a:t>, </a:t>
                    </a:r>
                    <a:br>
                      <a:rPr lang="ru-RU"/>
                    </a:br>
                    <a:fld id="{955DFAEA-5F00-E642-A34B-0505F14D33D4}" type="VALUE">
                      <a:rPr lang="ru-RU"/>
                      <a:pPr>
                        <a:defRPr/>
                      </a:pPr>
                      <a:t>[ЗНАЧЕНИЕ]</a:t>
                    </a:fld>
                    <a:r>
                      <a:rPr lang="ru-RU"/>
                      <a:t> чел., </a:t>
                    </a:r>
                    <a:fld id="{C68EB3C2-BAF1-F740-959A-2E1B9322002B}" type="PERCENTAGE">
                      <a:rPr lang="ru-RU"/>
                      <a:pPr>
                        <a:defRPr/>
                      </a:pPr>
                      <a:t>[ПРОЦЕНТ]</a:t>
                    </a:fld>
                    <a:endParaRPr lang="ru-RU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6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122307190592772"/>
                      <c:h val="0.229628171478565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A66-504E-A319-8B5411CB2EBB}"/>
                </c:ext>
              </c:extLst>
            </c:dLbl>
            <c:dLbl>
              <c:idx val="2"/>
              <c:layout>
                <c:manualLayout>
                  <c:x val="0.14247019672800096"/>
                  <c:y val="8.8259669016280285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ru-RU" sz="1600"/>
                      <a:t>Общая численность - </a:t>
                    </a:r>
                    <a:fld id="{60E42992-53EB-3E42-9085-86FBFA6DE6C8}" type="VALUE">
                      <a:rPr lang="ru-RU" sz="1600"/>
                      <a:pPr>
                        <a:defRPr sz="1600"/>
                      </a:pPr>
                      <a:t>[ЗНАЧЕНИЕ]</a:t>
                    </a:fld>
                    <a:r>
                      <a:rPr lang="ru-RU" sz="1600"/>
                      <a:t> чел., </a:t>
                    </a:r>
                    <a:fld id="{6C6F0607-6FE8-ED4B-B421-3BBB37DAEF26}" type="PERCENTAGE">
                      <a:rPr lang="ru-RU" sz="1600"/>
                      <a:pPr>
                        <a:defRPr sz="1600"/>
                      </a:pPr>
                      <a:t>[ПРОЦЕНТ]</a:t>
                    </a:fld>
                    <a:endParaRPr lang="ru-RU" sz="1600"/>
                  </a:p>
                </c:rich>
              </c:tx>
              <c:spPr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356007066543734"/>
                      <c:h val="0.376034069717382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A66-504E-A319-8B5411CB2EB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'Общая числ.'!$B$3:$B$4</c:f>
              <c:strCache>
                <c:ptCount val="2"/>
                <c:pt idx="0">
                  <c:v>Численность педагогов-психологов (психологов в сфере образования) </c:v>
                </c:pt>
                <c:pt idx="1">
                  <c:v>Численность социальных педагогов</c:v>
                </c:pt>
              </c:strCache>
              <c:extLst/>
            </c:strRef>
          </c:cat>
          <c:val>
            <c:numRef>
              <c:f>'Общая числ.'!$C$3:$C$4</c:f>
              <c:numCache>
                <c:formatCode>General</c:formatCode>
                <c:ptCount val="2"/>
                <c:pt idx="0">
                  <c:v>728</c:v>
                </c:pt>
                <c:pt idx="1">
                  <c:v>355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8A66-504E-A319-8B5411CB2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plitType val="pos"/>
        <c:splitPos val="2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45192486469773"/>
          <c:y val="0.88596656345105973"/>
          <c:w val="0.69437433777984803"/>
          <c:h val="0.11403343654894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F9-D54E-A927-A45C2DB03A1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F9-D54E-A927-A45C2DB03A1F}"/>
              </c:ext>
            </c:extLst>
          </c:dPt>
          <c:dLbls>
            <c:dLbl>
              <c:idx val="0"/>
              <c:layout>
                <c:manualLayout>
                  <c:x val="0.26844509697215813"/>
                  <c:y val="3.47582969527322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334DF674-FE34-EF4D-A11F-C5C833BF2B82}" type="CATEGORYNAM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[ИМЯ КАТЕГОРИИ]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, </a:t>
                    </a:r>
                    <a:b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</a:br>
                    <a:fld id="{F26EEF84-C07F-0D45-AECD-C87542632269}" type="VALU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[ЗНАЧЕНИЕ]</a:t>
                    </a:fld>
                    <a:r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чел., </a:t>
                    </a:r>
                    <a:fld id="{0F2EF07E-1E77-0B4F-9ABC-DD6D4523FF6D}" type="PERCENTAGE">
                      <a:rPr lang="ru-RU" sz="1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pPr>
                        <a:defRPr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defRPr>
                      </a:pPr>
                      <a:t>[ПРОЦЕНТ]</a:t>
                    </a:fld>
                    <a:endParaRPr lang="ru-RU" sz="1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637434448092534"/>
                      <c:h val="0.230160572895231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F9-D54E-A927-A45C2DB03A1F}"/>
                </c:ext>
              </c:extLst>
            </c:dLbl>
            <c:dLbl>
              <c:idx val="1"/>
              <c:layout>
                <c:manualLayout>
                  <c:x val="4.6548636240826571E-2"/>
                  <c:y val="-0.3087325400518778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2BB7B206-7D69-CB47-ABDC-0E0EDA6EC483}" type="CATEGORYNAME">
                      <a:rPr lang="ru-RU" sz="1400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[ИМЯ КАТЕГОРИИ]</a:t>
                    </a:fld>
                    <a:r>
                      <a:rPr lang="ru-RU" sz="1400" baseline="0">
                        <a:solidFill>
                          <a:schemeClr val="bg1"/>
                        </a:solidFill>
                      </a:rPr>
                      <a:t>, </a:t>
                    </a:r>
                    <a:br>
                      <a:rPr lang="ru-RU" sz="1400" baseline="0">
                        <a:solidFill>
                          <a:schemeClr val="bg1"/>
                        </a:solidFill>
                      </a:rPr>
                    </a:br>
                    <a:fld id="{AAA4B4CF-3B33-5645-997B-F6AA7E6B34DD}" type="VALUE">
                      <a:rPr lang="ru-RU" sz="1400" baseline="0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ru-RU" sz="1400" baseline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ru-RU" sz="1400" b="0" i="0" u="none" strike="noStrike" kern="1200" baseline="0">
                        <a:solidFill>
                          <a:schemeClr val="bg1"/>
                        </a:solidFill>
                      </a:rPr>
                      <a:t>чел.,</a:t>
                    </a:r>
                    <a:r>
                      <a:rPr lang="ru-RU" sz="1400" baseline="0">
                        <a:solidFill>
                          <a:schemeClr val="bg1"/>
                        </a:solidFill>
                      </a:rPr>
                      <a:t> </a:t>
                    </a:r>
                    <a:fld id="{8C965464-9C14-D243-A77A-6A4654220AAA}" type="PERCENTAGE">
                      <a:rPr lang="ru-RU" sz="1400" baseline="0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[ПРОЦЕНТ]</a:t>
                    </a:fld>
                    <a:endParaRPr lang="ru-RU" sz="140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570467786741808"/>
                      <c:h val="0.217231633069625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F9-D54E-A927-A45C2DB03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Пол!$B$2:$B$3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Пол!$C$2:$C$3</c:f>
              <c:numCache>
                <c:formatCode>General</c:formatCode>
                <c:ptCount val="2"/>
                <c:pt idx="0">
                  <c:v>15</c:v>
                </c:pt>
                <c:pt idx="1">
                  <c:v>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F9-D54E-A927-A45C2DB03A1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93485062467837"/>
          <c:y val="0.77015963618402461"/>
          <c:w val="0.53346250532279571"/>
          <c:h val="8.6410612340073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8D-1C4C-894F-937480BF4F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8D-1C4C-894F-937480BF4FB0}"/>
              </c:ext>
            </c:extLst>
          </c:dPt>
          <c:dLbls>
            <c:dLbl>
              <c:idx val="0"/>
              <c:layout>
                <c:manualLayout>
                  <c:x val="0.26474050917940578"/>
                  <c:y val="9.280765233266004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40448FCF-C66E-BC4E-834E-222BC1B7F8B3}" type="CATEGORYNAME">
                      <a:rPr lang="ru-RU" sz="1400"/>
                      <a:pPr>
                        <a:defRPr sz="1400"/>
                      </a:pPr>
                      <a:t>[ИМЯ КАТЕГОРИИ]</a:t>
                    </a:fld>
                    <a:r>
                      <a:rPr lang="ru-RU" sz="1400"/>
                      <a:t>, </a:t>
                    </a:r>
                    <a:br>
                      <a:rPr lang="ru-RU" sz="1400"/>
                    </a:br>
                    <a:fld id="{E222BF64-FA7A-0342-B563-A24E8A2DA14D}" type="VALUE">
                      <a:rPr lang="ru-RU" sz="1400"/>
                      <a:pPr>
                        <a:defRPr sz="1400"/>
                      </a:pPr>
                      <a:t>[ЗНАЧЕНИЕ]</a:t>
                    </a:fld>
                    <a:r>
                      <a:rPr lang="ru-RU" sz="1400"/>
                      <a:t> чел., </a:t>
                    </a:r>
                    <a:fld id="{B6643908-F654-4248-AEDE-5DE1F73278EF}" type="PERCENTAGE">
                      <a:rPr lang="ru-RU" sz="1400"/>
                      <a:pPr>
                        <a:defRPr sz="1400"/>
                      </a:pPr>
                      <a:t>[ПРОЦЕНТ]</a:t>
                    </a:fld>
                    <a:endParaRPr lang="ru-RU" sz="140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744047329089676"/>
                      <c:h val="0.204503654336291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A8D-1C4C-894F-937480BF4FB0}"/>
                </c:ext>
              </c:extLst>
            </c:dLbl>
            <c:dLbl>
              <c:idx val="1"/>
              <c:layout>
                <c:manualLayout>
                  <c:x val="6.8031838376447593E-2"/>
                  <c:y val="-0.3020764097254539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FE981F25-FAA6-3944-A4DC-41D86E36889C}" type="CATEGORYNAME">
                      <a:rPr lang="ru-RU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[ИМЯ КАТЕГОРИИ]</a:t>
                    </a:fld>
                    <a:r>
                      <a:rPr lang="ru-RU">
                        <a:solidFill>
                          <a:schemeClr val="bg1"/>
                        </a:solidFill>
                      </a:rPr>
                      <a:t>,</a:t>
                    </a:r>
                    <a:br>
                      <a:rPr lang="ru-RU">
                        <a:solidFill>
                          <a:schemeClr val="bg1"/>
                        </a:solidFill>
                      </a:rPr>
                    </a:br>
                    <a:r>
                      <a:rPr lang="ru-RU">
                        <a:solidFill>
                          <a:schemeClr val="bg1"/>
                        </a:solidFill>
                      </a:rPr>
                      <a:t> </a:t>
                    </a:r>
                    <a:fld id="{157E29DA-A3AE-3145-8B28-93F79303FE58}" type="VALUE">
                      <a:rPr lang="ru-RU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ru-RU">
                        <a:solidFill>
                          <a:schemeClr val="bg1"/>
                        </a:solidFill>
                      </a:rPr>
                      <a:t> чел., </a:t>
                    </a:r>
                    <a:fld id="{7EEE346C-2632-9742-AF4F-14FDF10C0D7D}" type="PERCENTAGE">
                      <a:rPr lang="ru-RU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[ПРОЦЕНТ]</a:t>
                    </a:fld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890494316989976"/>
                      <c:h val="0.214573299811030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A8D-1C4C-894F-937480BF4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Пол!$B$7:$B$8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Пол!$C$7:$C$8</c:f>
              <c:numCache>
                <c:formatCode>General</c:formatCode>
                <c:ptCount val="2"/>
                <c:pt idx="0">
                  <c:v>11</c:v>
                </c:pt>
                <c:pt idx="1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8D-1C4C-894F-937480BF4FB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91702397769944"/>
          <c:y val="0.774378158286257"/>
          <c:w val="0.48385290483182603"/>
          <c:h val="8.6410612340073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'возраст '!$C$1</c:f>
              <c:strCache>
                <c:ptCount val="1"/>
                <c:pt idx="0">
                  <c:v>Педагоги-психологи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'возраст '!$B$2:$B$6</c:f>
              <c:strCache>
                <c:ptCount val="5"/>
                <c:pt idx="0">
                  <c:v>От 21 до 30 лет</c:v>
                </c:pt>
                <c:pt idx="1">
                  <c:v>От 31 до 40 лет</c:v>
                </c:pt>
                <c:pt idx="2">
                  <c:v>От 41 до 50 лет</c:v>
                </c:pt>
                <c:pt idx="3">
                  <c:v>От 51 до 60 лет</c:v>
                </c:pt>
                <c:pt idx="4">
                  <c:v>Более 61 года</c:v>
                </c:pt>
              </c:strCache>
            </c:strRef>
          </c:cat>
          <c:val>
            <c:numRef>
              <c:f>'возраст '!$C$2:$C$6</c:f>
              <c:numCache>
                <c:formatCode>General</c:formatCode>
                <c:ptCount val="5"/>
                <c:pt idx="0">
                  <c:v>108</c:v>
                </c:pt>
                <c:pt idx="1">
                  <c:v>205</c:v>
                </c:pt>
                <c:pt idx="2">
                  <c:v>241</c:v>
                </c:pt>
                <c:pt idx="3">
                  <c:v>149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A-AC4D-AEA9-6DDC24908EEC}"/>
            </c:ext>
          </c:extLst>
        </c:ser>
        <c:ser>
          <c:idx val="1"/>
          <c:order val="1"/>
          <c:tx>
            <c:strRef>
              <c:f>'возраст '!$D$1</c:f>
              <c:strCache>
                <c:ptCount val="1"/>
                <c:pt idx="0">
                  <c:v>Социальные педагоги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'возраст '!$B$2:$B$6</c:f>
              <c:strCache>
                <c:ptCount val="5"/>
                <c:pt idx="0">
                  <c:v>От 21 до 30 лет</c:v>
                </c:pt>
                <c:pt idx="1">
                  <c:v>От 31 до 40 лет</c:v>
                </c:pt>
                <c:pt idx="2">
                  <c:v>От 41 до 50 лет</c:v>
                </c:pt>
                <c:pt idx="3">
                  <c:v>От 51 до 60 лет</c:v>
                </c:pt>
                <c:pt idx="4">
                  <c:v>Более 61 года</c:v>
                </c:pt>
              </c:strCache>
            </c:strRef>
          </c:cat>
          <c:val>
            <c:numRef>
              <c:f>'возраст '!$D$2:$D$6</c:f>
              <c:numCache>
                <c:formatCode>General</c:formatCode>
                <c:ptCount val="5"/>
                <c:pt idx="0">
                  <c:v>45</c:v>
                </c:pt>
                <c:pt idx="1">
                  <c:v>97</c:v>
                </c:pt>
                <c:pt idx="2">
                  <c:v>89</c:v>
                </c:pt>
                <c:pt idx="3">
                  <c:v>108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A-AC4D-AEA9-6DDC24908E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9120984"/>
        <c:axId val="579123280"/>
      </c:barChart>
      <c:catAx>
        <c:axId val="57912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79123280"/>
        <c:crosses val="autoZero"/>
        <c:auto val="1"/>
        <c:lblAlgn val="ctr"/>
        <c:lblOffset val="100"/>
        <c:noMultiLvlLbl val="0"/>
      </c:catAx>
      <c:valAx>
        <c:axId val="57912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79120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'тип организ'!$C$1:$C$3</c:f>
              <c:strCache>
                <c:ptCount val="3"/>
                <c:pt idx="0">
                  <c:v>Педагоги-психологи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left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'тип организ'!$B$4:$B$13</c:f>
              <c:strCache>
                <c:ptCount val="10"/>
                <c:pt idx="0">
                  <c:v>Дошкольные образовательные организации</c:v>
                </c:pt>
                <c:pt idx="1">
                  <c:v>Общеобразовательные организации</c:v>
                </c:pt>
                <c:pt idx="2">
                  <c:v>Профессиональные образовательные организации</c:v>
                </c:pt>
                <c:pt idx="3">
                  <c:v>Организации дополнительного образования</c:v>
                </c:pt>
                <c:pt idx="4">
                  <c:v>Центры психолого-педагогической, медицинской и социальной помощи</c:v>
                </c:pt>
                <c:pt idx="5">
                  <c:v>Организации для детей-сирот и детей, оставшихся без попечения родителей</c:v>
                </c:pt>
                <c:pt idx="6">
                  <c:v>Организации, осуществляющие лечение, оздоровление и (или) отдых</c:v>
                </c:pt>
                <c:pt idx="7">
                  <c:v>Региональные ресурсные центры психологической службы в системе образования</c:v>
                </c:pt>
                <c:pt idx="8">
                  <c:v>Организации, осуществляющие образовательную деятельность по АООП</c:v>
                </c:pt>
                <c:pt idx="9">
                  <c:v>Иные организации</c:v>
                </c:pt>
              </c:strCache>
            </c:strRef>
          </c:cat>
          <c:val>
            <c:numRef>
              <c:f>'тип организ'!$C$4:$C$13</c:f>
              <c:numCache>
                <c:formatCode>General</c:formatCode>
                <c:ptCount val="10"/>
                <c:pt idx="0">
                  <c:v>269</c:v>
                </c:pt>
                <c:pt idx="1">
                  <c:v>311</c:v>
                </c:pt>
                <c:pt idx="2">
                  <c:v>46</c:v>
                </c:pt>
                <c:pt idx="3">
                  <c:v>1</c:v>
                </c:pt>
                <c:pt idx="4">
                  <c:v>17</c:v>
                </c:pt>
                <c:pt idx="5">
                  <c:v>16</c:v>
                </c:pt>
                <c:pt idx="6">
                  <c:v>1</c:v>
                </c:pt>
                <c:pt idx="7">
                  <c:v>0</c:v>
                </c:pt>
                <c:pt idx="8">
                  <c:v>45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6-E74A-B4C3-485D46883D1E}"/>
            </c:ext>
          </c:extLst>
        </c:ser>
        <c:ser>
          <c:idx val="1"/>
          <c:order val="1"/>
          <c:tx>
            <c:strRef>
              <c:f>'тип организ'!$D$1:$D$3</c:f>
              <c:strCache>
                <c:ptCount val="3"/>
                <c:pt idx="0">
                  <c:v>Социальные педагоги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left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'тип организ'!$B$4:$B$13</c:f>
              <c:strCache>
                <c:ptCount val="10"/>
                <c:pt idx="0">
                  <c:v>Дошкольные образовательные организации</c:v>
                </c:pt>
                <c:pt idx="1">
                  <c:v>Общеобразовательные организации</c:v>
                </c:pt>
                <c:pt idx="2">
                  <c:v>Профессиональные образовательные организации</c:v>
                </c:pt>
                <c:pt idx="3">
                  <c:v>Организации дополнительного образования</c:v>
                </c:pt>
                <c:pt idx="4">
                  <c:v>Центры психолого-педагогической, медицинской и социальной помощи</c:v>
                </c:pt>
                <c:pt idx="5">
                  <c:v>Организации для детей-сирот и детей, оставшихся без попечения родителей</c:v>
                </c:pt>
                <c:pt idx="6">
                  <c:v>Организации, осуществляющие лечение, оздоровление и (или) отдых</c:v>
                </c:pt>
                <c:pt idx="7">
                  <c:v>Региональные ресурсные центры психологической службы в системе образования</c:v>
                </c:pt>
                <c:pt idx="8">
                  <c:v>Организации, осуществляющие образовательную деятельность по АООП</c:v>
                </c:pt>
                <c:pt idx="9">
                  <c:v>Иные организации</c:v>
                </c:pt>
              </c:strCache>
            </c:strRef>
          </c:cat>
          <c:val>
            <c:numRef>
              <c:f>'тип организ'!$D$4:$D$13</c:f>
              <c:numCache>
                <c:formatCode>General</c:formatCode>
                <c:ptCount val="10"/>
                <c:pt idx="0">
                  <c:v>31</c:v>
                </c:pt>
                <c:pt idx="1">
                  <c:v>207</c:v>
                </c:pt>
                <c:pt idx="2">
                  <c:v>66</c:v>
                </c:pt>
                <c:pt idx="3">
                  <c:v>0</c:v>
                </c:pt>
                <c:pt idx="4">
                  <c:v>6</c:v>
                </c:pt>
                <c:pt idx="5">
                  <c:v>15</c:v>
                </c:pt>
                <c:pt idx="6">
                  <c:v>0</c:v>
                </c:pt>
                <c:pt idx="7">
                  <c:v>1</c:v>
                </c:pt>
                <c:pt idx="8">
                  <c:v>29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36-E74A-B4C3-485D46883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05152063"/>
        <c:axId val="1369248847"/>
      </c:barChart>
      <c:catAx>
        <c:axId val="14051520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369248847"/>
        <c:crosses val="autoZero"/>
        <c:auto val="1"/>
        <c:lblAlgn val="ctr"/>
        <c:lblOffset val="100"/>
        <c:noMultiLvlLbl val="0"/>
      </c:catAx>
      <c:valAx>
        <c:axId val="136924884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05152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441818345300646"/>
          <c:y val="0.89525651938404394"/>
          <c:w val="0.42790086190286575"/>
          <c:h val="5.1725790692044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28-454E-AA15-3628D67C4A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28-454E-AA15-3628D67C4A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28-454E-AA15-3628D67C4A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28-454E-AA15-3628D67C4A8F}"/>
              </c:ext>
            </c:extLst>
          </c:dPt>
          <c:dLbls>
            <c:dLbl>
              <c:idx val="0"/>
              <c:layout>
                <c:manualLayout>
                  <c:x val="1.3909755252033383E-3"/>
                  <c:y val="4.8349002172142275E-2"/>
                </c:manualLayout>
              </c:layout>
              <c:tx>
                <c:rich>
                  <a:bodyPr/>
                  <a:lstStyle/>
                  <a:p>
                    <a:fld id="{E6E19392-7F6F-7648-B99C-A7725AD20F31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6E4C0848-52BA-EA4A-BF27-AB8AE16016A9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088731349344482"/>
                      <c:h val="0.177096456692913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28-454E-AA15-3628D67C4A8F}"/>
                </c:ext>
              </c:extLst>
            </c:dLbl>
            <c:dLbl>
              <c:idx val="1"/>
              <c:layout>
                <c:manualLayout>
                  <c:x val="5.4734623383673742E-3"/>
                  <c:y val="0.13309139967417857"/>
                </c:manualLayout>
              </c:layout>
              <c:tx>
                <c:rich>
                  <a:bodyPr/>
                  <a:lstStyle/>
                  <a:p>
                    <a:fld id="{4654B2C5-EA1D-F041-906B-89878E4345DA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F7046BFA-2F29-0248-8420-93A18880308A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52478876026608"/>
                      <c:h val="0.187301113222916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A28-454E-AA15-3628D67C4A8F}"/>
                </c:ext>
              </c:extLst>
            </c:dLbl>
            <c:dLbl>
              <c:idx val="2"/>
              <c:layout>
                <c:manualLayout>
                  <c:x val="-4.3375674196374628E-2"/>
                  <c:y val="1.6864994728034016E-2"/>
                </c:manualLayout>
              </c:layout>
              <c:tx>
                <c:rich>
                  <a:bodyPr/>
                  <a:lstStyle/>
                  <a:p>
                    <a:fld id="{D874A5B0-B7FE-8E48-BC9D-1136BAF48323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85AE65C5-F810-9D48-A932-1C5356724FA7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82271937871357"/>
                      <c:h val="9.47383247352701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A28-454E-AA15-3628D67C4A8F}"/>
                </c:ext>
              </c:extLst>
            </c:dLbl>
            <c:dLbl>
              <c:idx val="3"/>
              <c:layout>
                <c:manualLayout>
                  <c:x val="0.14129924669480845"/>
                  <c:y val="2.6881741150232455E-3"/>
                </c:manualLayout>
              </c:layout>
              <c:tx>
                <c:rich>
                  <a:bodyPr/>
                  <a:lstStyle/>
                  <a:p>
                    <a:fld id="{659E3621-F7EF-B545-867A-482D21AB9E9A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29253D69-6764-324E-98BA-44486CB62D22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17087817936307"/>
                      <c:h val="6.13908498506652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A28-454E-AA15-3628D67C4A8F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совмещение!$B$2:$B$5</c:f>
              <c:strCache>
                <c:ptCount val="4"/>
                <c:pt idx="0">
                  <c:v>Основное место работы</c:v>
                </c:pt>
                <c:pt idx="1">
                  <c:v>Внутреннее совместительство</c:v>
                </c:pt>
                <c:pt idx="2">
                  <c:v>Внешнее совместительство</c:v>
                </c:pt>
                <c:pt idx="3">
                  <c:v>Совмещение</c:v>
                </c:pt>
              </c:strCache>
            </c:strRef>
          </c:cat>
          <c:val>
            <c:numRef>
              <c:f>совмещение!$C$2:$C$5</c:f>
              <c:numCache>
                <c:formatCode>General</c:formatCode>
                <c:ptCount val="4"/>
                <c:pt idx="0">
                  <c:v>428</c:v>
                </c:pt>
                <c:pt idx="1">
                  <c:v>219</c:v>
                </c:pt>
                <c:pt idx="2">
                  <c:v>32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28-454E-AA15-3628D67C4A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560254563374797E-2"/>
          <c:y val="0.7362469454249253"/>
          <c:w val="0.95409229743110346"/>
          <c:h val="0.14737374423024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7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5B-1245-B07D-71DB7699C7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5B-1245-B07D-71DB7699C7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5B-1245-B07D-71DB7699C7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5B-1245-B07D-71DB7699C7FC}"/>
              </c:ext>
            </c:extLst>
          </c:dPt>
          <c:dLbls>
            <c:dLbl>
              <c:idx val="0"/>
              <c:layout>
                <c:manualLayout>
                  <c:x val="1.8270401948842788E-2"/>
                  <c:y val="-2.5473798533804042E-2"/>
                </c:manualLayout>
              </c:layout>
              <c:tx>
                <c:rich>
                  <a:bodyPr/>
                  <a:lstStyle/>
                  <a:p>
                    <a:fld id="{08CF00C4-6345-B24A-945C-0EEBA70402FD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0519A928-A475-CD4D-B0AF-308E570DB474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261003001908562"/>
                      <c:h val="0.162998913928862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5B-1245-B07D-71DB7699C7FC}"/>
                </c:ext>
              </c:extLst>
            </c:dLbl>
            <c:dLbl>
              <c:idx val="1"/>
              <c:layout>
                <c:manualLayout>
                  <c:x val="-1.0962241169305756E-2"/>
                  <c:y val="6.0733098017920172E-2"/>
                </c:manualLayout>
              </c:layout>
              <c:tx>
                <c:rich>
                  <a:bodyPr/>
                  <a:lstStyle/>
                  <a:p>
                    <a:fld id="{3E29BACF-4265-CC4C-B7A3-4481539C1CF8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E8EED421-D9B6-1740-BE91-D9811AE42F97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71691906355798"/>
                      <c:h val="0.18193592180287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5B-1245-B07D-71DB7699C7FC}"/>
                </c:ext>
              </c:extLst>
            </c:dLbl>
            <c:dLbl>
              <c:idx val="2"/>
              <c:layout>
                <c:manualLayout>
                  <c:x val="-2.4360535931790637E-3"/>
                  <c:y val="2.2736220472440935E-2"/>
                </c:manualLayout>
              </c:layout>
              <c:tx>
                <c:rich>
                  <a:bodyPr/>
                  <a:lstStyle/>
                  <a:p>
                    <a:fld id="{FC203EE7-0A9D-D14B-B02F-F2F1C7DDEB00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E4DEB588-1854-E248-87C5-252474B3D2F4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78029482002933"/>
                      <c:h val="7.762727396144446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65B-1245-B07D-71DB7699C7FC}"/>
                </c:ext>
              </c:extLst>
            </c:dLbl>
            <c:dLbl>
              <c:idx val="3"/>
              <c:layout>
                <c:manualLayout>
                  <c:x val="0.20668549080192616"/>
                  <c:y val="1.6402307649762166E-2"/>
                </c:manualLayout>
              </c:layout>
              <c:tx>
                <c:rich>
                  <a:bodyPr/>
                  <a:lstStyle/>
                  <a:p>
                    <a:fld id="{6F4F6C0A-2D3D-1D43-9366-AB7F0926C07C}" type="VALUE">
                      <a:rPr lang="ru-RU"/>
                      <a:pPr/>
                      <a:t>[ЗНАЧЕНИЕ]</a:t>
                    </a:fld>
                    <a:r>
                      <a:rPr lang="ru-RU"/>
                      <a:t> чел.</a:t>
                    </a:r>
                    <a:r>
                      <a:rPr lang="ru-RU" baseline="0"/>
                      <a:t>, </a:t>
                    </a:r>
                    <a:fld id="{7DEF0B68-18BB-424C-89E3-851CC3701337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097787411165566"/>
                      <c:h val="8.161994298126526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65B-1245-B07D-71DB7699C7F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совмещение!$B$12:$B$15</c:f>
              <c:strCache>
                <c:ptCount val="4"/>
                <c:pt idx="0">
                  <c:v>Основное место работы</c:v>
                </c:pt>
                <c:pt idx="1">
                  <c:v>Внутреннее совместительство</c:v>
                </c:pt>
                <c:pt idx="2">
                  <c:v>Внешнее совместительство</c:v>
                </c:pt>
                <c:pt idx="3">
                  <c:v>Совмещение</c:v>
                </c:pt>
              </c:strCache>
            </c:strRef>
          </c:cat>
          <c:val>
            <c:numRef>
              <c:f>совмещение!$C$12:$C$15</c:f>
              <c:numCache>
                <c:formatCode>General</c:formatCode>
                <c:ptCount val="4"/>
                <c:pt idx="0">
                  <c:v>194</c:v>
                </c:pt>
                <c:pt idx="1">
                  <c:v>136</c:v>
                </c:pt>
                <c:pt idx="2">
                  <c:v>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5B-1245-B07D-71DB7699C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119731075028533"/>
          <c:y val="0.71900556611458055"/>
          <c:w val="0.73952986083804084"/>
          <c:h val="0.147373744230247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B516D-1690-498B-865D-A9F976A0FF2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F862FAA-2926-4F6D-B4BD-F9A6C0B97C30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Сетевое взаимодействие специалистов Службы (межведомственное и межуровневое)</a:t>
          </a:r>
          <a:endParaRPr lang="ru-RU" sz="1600" dirty="0">
            <a:latin typeface="+mj-lt"/>
          </a:endParaRPr>
        </a:p>
      </dgm:t>
    </dgm:pt>
    <dgm:pt modelId="{C66039BC-C8A0-4FB4-912C-54A05CEFD34B}" type="par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1BB1EA8-C45A-44CD-8145-98710EC1BFAA}" type="sib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148C8EB-EEFC-47A4-B04D-3EFCB100CFE6}">
      <dgm:prSet phldrT="[Текст]" custT="1"/>
      <dgm:spPr>
        <a:ln w="19050">
          <a:prstDash val="sysDot"/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 процессов по ключевым направлениям деятельности педагога-психолога</a:t>
          </a:r>
          <a:endParaRPr lang="ru-RU" sz="1600" dirty="0">
            <a:latin typeface="+mj-lt"/>
          </a:endParaRPr>
        </a:p>
      </dgm:t>
    </dgm:pt>
    <dgm:pt modelId="{F905FE76-06C5-4D75-BE5C-375D5EE6DE55}" type="parTrans" cxnId="{B926B9B0-A47A-495D-B86E-D030E6F0C64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706A7DD-5D87-42AA-BB52-F765A767B6D1}" type="sibTrans" cxnId="{B926B9B0-A47A-495D-B86E-D030E6F0C64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D01AC5F-1864-4A5E-9A81-0C07B91C4BFF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единых стандартов оказания психологической помощи и формирование цифровых реестров психодиагностического,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психокоррекционного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психопрофилактического инструментария</a:t>
          </a:r>
          <a:endParaRPr lang="ru-RU" sz="1600" dirty="0">
            <a:latin typeface="+mj-lt"/>
          </a:endParaRPr>
        </a:p>
      </dgm:t>
    </dgm:pt>
    <dgm:pt modelId="{2F758D62-67AF-4913-AA46-03AA03D99D5B}" type="par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D772044-7EDD-4C27-B95A-7DC34CFE9D8A}" type="sib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85F17DF-E240-4E36-9EDC-43FBFF4F4E8D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Фиксация результатов психолого-педагогического сопровождения участников образовательных отношений и возможность пролонгированной психологической помощи;</a:t>
          </a:r>
          <a:endParaRPr lang="ru-RU" sz="1600" dirty="0">
            <a:latin typeface="+mj-lt"/>
          </a:endParaRPr>
        </a:p>
      </dgm:t>
    </dgm:pt>
    <dgm:pt modelId="{16EB9C0E-FED4-45F2-AF8B-41AC0035DBEF}" type="parTrans" cxnId="{CBB8EF5A-6ED0-44A9-9417-30591018F1E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22380423-512C-4998-B9A5-733A5C5C40E7}" type="sibTrans" cxnId="{CBB8EF5A-6ED0-44A9-9417-30591018F1E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159A25E-9996-42E2-B6D7-5139DA0BA5C2}">
      <dgm:prSet phldrT="[Текст]" custT="1"/>
      <dgm:spPr>
        <a:ln w="19050">
          <a:prstDash val="sysDot"/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качества и доступности психологической помощи</a:t>
          </a:r>
          <a:endParaRPr lang="ru-RU" sz="1600" dirty="0">
            <a:latin typeface="+mj-lt"/>
          </a:endParaRPr>
        </a:p>
      </dgm:t>
    </dgm:pt>
    <dgm:pt modelId="{0C622A76-3863-42C8-BEDE-BD910A625650}" type="parTrans" cxnId="{2F7FF690-9260-488D-9A2C-3B6E4E1C749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C9FEBB2-B0DA-4750-B18A-6D645CDDB41E}" type="sibTrans" cxnId="{2F7FF690-9260-488D-9A2C-3B6E4E1C749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B51B4BBE-E0F3-4812-A5B6-71ED7DA00BAF}" type="pres">
      <dgm:prSet presAssocID="{447B516D-1690-498B-865D-A9F976A0FF2A}" presName="linear" presStyleCnt="0">
        <dgm:presLayoutVars>
          <dgm:animLvl val="lvl"/>
          <dgm:resizeHandles val="exact"/>
        </dgm:presLayoutVars>
      </dgm:prSet>
      <dgm:spPr/>
    </dgm:pt>
    <dgm:pt modelId="{20BC4F47-4900-46A4-B0A4-5702DA5E4A6D}" type="pres">
      <dgm:prSet presAssocID="{DF862FAA-2926-4F6D-B4BD-F9A6C0B97C3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28A312A-4125-473D-B3FE-2A0994B93650}" type="pres">
      <dgm:prSet presAssocID="{31BB1EA8-C45A-44CD-8145-98710EC1BFAA}" presName="spacer" presStyleCnt="0"/>
      <dgm:spPr/>
    </dgm:pt>
    <dgm:pt modelId="{957C450F-D00E-403D-9D23-0B28F0B86ECC}" type="pres">
      <dgm:prSet presAssocID="{F148C8EB-EEFC-47A4-B04D-3EFCB100CFE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2AA4526-B53D-4DDF-8F11-40A14E20F17D}" type="pres">
      <dgm:prSet presAssocID="{F706A7DD-5D87-42AA-BB52-F765A767B6D1}" presName="spacer" presStyleCnt="0"/>
      <dgm:spPr/>
    </dgm:pt>
    <dgm:pt modelId="{94B8A284-10E3-43CA-9455-5F4C4A5AEE3B}" type="pres">
      <dgm:prSet presAssocID="{DD01AC5F-1864-4A5E-9A81-0C07B91C4BF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2AACA4-B66D-4B15-9E3F-CA662A3680F9}" type="pres">
      <dgm:prSet presAssocID="{9D772044-7EDD-4C27-B95A-7DC34CFE9D8A}" presName="spacer" presStyleCnt="0"/>
      <dgm:spPr/>
    </dgm:pt>
    <dgm:pt modelId="{65D10657-3240-4417-AF2F-6CCA222D5F7E}" type="pres">
      <dgm:prSet presAssocID="{385F17DF-E240-4E36-9EDC-43FBFF4F4E8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600247E-C8C5-470B-A747-958CA80F4B7A}" type="pres">
      <dgm:prSet presAssocID="{22380423-512C-4998-B9A5-733A5C5C40E7}" presName="spacer" presStyleCnt="0"/>
      <dgm:spPr/>
    </dgm:pt>
    <dgm:pt modelId="{1B063B67-958D-4E17-BEAE-D4EF64C8AFE7}" type="pres">
      <dgm:prSet presAssocID="{A159A25E-9996-42E2-B6D7-5139DA0BA5C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2014A3C-3ADE-4535-A552-0A24B45F8604}" type="presOf" srcId="{385F17DF-E240-4E36-9EDC-43FBFF4F4E8D}" destId="{65D10657-3240-4417-AF2F-6CCA222D5F7E}" srcOrd="0" destOrd="0" presId="urn:microsoft.com/office/officeart/2005/8/layout/vList2"/>
    <dgm:cxn modelId="{062CE04C-CE93-431F-BCC5-2512ACA0FB8F}" srcId="{447B516D-1690-498B-865D-A9F976A0FF2A}" destId="{DD01AC5F-1864-4A5E-9A81-0C07B91C4BFF}" srcOrd="2" destOrd="0" parTransId="{2F758D62-67AF-4913-AA46-03AA03D99D5B}" sibTransId="{9D772044-7EDD-4C27-B95A-7DC34CFE9D8A}"/>
    <dgm:cxn modelId="{CBB8EF5A-6ED0-44A9-9417-30591018F1E4}" srcId="{447B516D-1690-498B-865D-A9F976A0FF2A}" destId="{385F17DF-E240-4E36-9EDC-43FBFF4F4E8D}" srcOrd="3" destOrd="0" parTransId="{16EB9C0E-FED4-45F2-AF8B-41AC0035DBEF}" sibTransId="{22380423-512C-4998-B9A5-733A5C5C40E7}"/>
    <dgm:cxn modelId="{5D09A38E-DD65-4386-9F25-588991CF757E}" srcId="{447B516D-1690-498B-865D-A9F976A0FF2A}" destId="{DF862FAA-2926-4F6D-B4BD-F9A6C0B97C30}" srcOrd="0" destOrd="0" parTransId="{C66039BC-C8A0-4FB4-912C-54A05CEFD34B}" sibTransId="{31BB1EA8-C45A-44CD-8145-98710EC1BFAA}"/>
    <dgm:cxn modelId="{2F7FF690-9260-488D-9A2C-3B6E4E1C7494}" srcId="{447B516D-1690-498B-865D-A9F976A0FF2A}" destId="{A159A25E-9996-42E2-B6D7-5139DA0BA5C2}" srcOrd="4" destOrd="0" parTransId="{0C622A76-3863-42C8-BEDE-BD910A625650}" sibTransId="{6C9FEBB2-B0DA-4750-B18A-6D645CDDB41E}"/>
    <dgm:cxn modelId="{317ACA93-9B6D-4A9B-B435-ACC9B9E934D3}" type="presOf" srcId="{DF862FAA-2926-4F6D-B4BD-F9A6C0B97C30}" destId="{20BC4F47-4900-46A4-B0A4-5702DA5E4A6D}" srcOrd="0" destOrd="0" presId="urn:microsoft.com/office/officeart/2005/8/layout/vList2"/>
    <dgm:cxn modelId="{E4FCCC97-5328-4209-8019-CF95EB454601}" type="presOf" srcId="{DD01AC5F-1864-4A5E-9A81-0C07B91C4BFF}" destId="{94B8A284-10E3-43CA-9455-5F4C4A5AEE3B}" srcOrd="0" destOrd="0" presId="urn:microsoft.com/office/officeart/2005/8/layout/vList2"/>
    <dgm:cxn modelId="{34A3A3A5-66E2-4152-9D34-232F5BD6A10B}" type="presOf" srcId="{447B516D-1690-498B-865D-A9F976A0FF2A}" destId="{B51B4BBE-E0F3-4812-A5B6-71ED7DA00BAF}" srcOrd="0" destOrd="0" presId="urn:microsoft.com/office/officeart/2005/8/layout/vList2"/>
    <dgm:cxn modelId="{B926B9B0-A47A-495D-B86E-D030E6F0C648}" srcId="{447B516D-1690-498B-865D-A9F976A0FF2A}" destId="{F148C8EB-EEFC-47A4-B04D-3EFCB100CFE6}" srcOrd="1" destOrd="0" parTransId="{F905FE76-06C5-4D75-BE5C-375D5EE6DE55}" sibTransId="{F706A7DD-5D87-42AA-BB52-F765A767B6D1}"/>
    <dgm:cxn modelId="{A309C7E6-A388-4615-BF7F-CA19D024B383}" type="presOf" srcId="{F148C8EB-EEFC-47A4-B04D-3EFCB100CFE6}" destId="{957C450F-D00E-403D-9D23-0B28F0B86ECC}" srcOrd="0" destOrd="0" presId="urn:microsoft.com/office/officeart/2005/8/layout/vList2"/>
    <dgm:cxn modelId="{B1309AFA-B40D-48A8-8396-67FCB30E023B}" type="presOf" srcId="{A159A25E-9996-42E2-B6D7-5139DA0BA5C2}" destId="{1B063B67-958D-4E17-BEAE-D4EF64C8AFE7}" srcOrd="0" destOrd="0" presId="urn:microsoft.com/office/officeart/2005/8/layout/vList2"/>
    <dgm:cxn modelId="{C3D1C2B4-F00D-47E6-9F4A-0717BD3D89CE}" type="presParOf" srcId="{B51B4BBE-E0F3-4812-A5B6-71ED7DA00BAF}" destId="{20BC4F47-4900-46A4-B0A4-5702DA5E4A6D}" srcOrd="0" destOrd="0" presId="urn:microsoft.com/office/officeart/2005/8/layout/vList2"/>
    <dgm:cxn modelId="{49014DD6-1626-4DEF-BD49-8B00ECD3616F}" type="presParOf" srcId="{B51B4BBE-E0F3-4812-A5B6-71ED7DA00BAF}" destId="{E28A312A-4125-473D-B3FE-2A0994B93650}" srcOrd="1" destOrd="0" presId="urn:microsoft.com/office/officeart/2005/8/layout/vList2"/>
    <dgm:cxn modelId="{E58DD4BA-990D-4338-B7B3-C8B6E06C42C9}" type="presParOf" srcId="{B51B4BBE-E0F3-4812-A5B6-71ED7DA00BAF}" destId="{957C450F-D00E-403D-9D23-0B28F0B86ECC}" srcOrd="2" destOrd="0" presId="urn:microsoft.com/office/officeart/2005/8/layout/vList2"/>
    <dgm:cxn modelId="{33A8D2A8-7577-4504-AE96-74A81B4BFB2E}" type="presParOf" srcId="{B51B4BBE-E0F3-4812-A5B6-71ED7DA00BAF}" destId="{72AA4526-B53D-4DDF-8F11-40A14E20F17D}" srcOrd="3" destOrd="0" presId="urn:microsoft.com/office/officeart/2005/8/layout/vList2"/>
    <dgm:cxn modelId="{32521CF3-38F1-4059-AA48-AFBC0DB09CD6}" type="presParOf" srcId="{B51B4BBE-E0F3-4812-A5B6-71ED7DA00BAF}" destId="{94B8A284-10E3-43CA-9455-5F4C4A5AEE3B}" srcOrd="4" destOrd="0" presId="urn:microsoft.com/office/officeart/2005/8/layout/vList2"/>
    <dgm:cxn modelId="{A1610D2D-7100-41A0-A9AF-0B13BA7C5D9E}" type="presParOf" srcId="{B51B4BBE-E0F3-4812-A5B6-71ED7DA00BAF}" destId="{502AACA4-B66D-4B15-9E3F-CA662A3680F9}" srcOrd="5" destOrd="0" presId="urn:microsoft.com/office/officeart/2005/8/layout/vList2"/>
    <dgm:cxn modelId="{C9ED1D5E-D204-4647-A233-552B0CFE0B4D}" type="presParOf" srcId="{B51B4BBE-E0F3-4812-A5B6-71ED7DA00BAF}" destId="{65D10657-3240-4417-AF2F-6CCA222D5F7E}" srcOrd="6" destOrd="0" presId="urn:microsoft.com/office/officeart/2005/8/layout/vList2"/>
    <dgm:cxn modelId="{9727DF47-6B2D-4E90-BD95-B027F4F74739}" type="presParOf" srcId="{B51B4BBE-E0F3-4812-A5B6-71ED7DA00BAF}" destId="{7600247E-C8C5-470B-A747-958CA80F4B7A}" srcOrd="7" destOrd="0" presId="urn:microsoft.com/office/officeart/2005/8/layout/vList2"/>
    <dgm:cxn modelId="{4E421386-65FE-4A3F-B0F9-0F2989BFDBBA}" type="presParOf" srcId="{B51B4BBE-E0F3-4812-A5B6-71ED7DA00BAF}" destId="{1B063B67-958D-4E17-BEAE-D4EF64C8AFE7}" srcOrd="8" destOrd="0" presId="urn:microsoft.com/office/officeart/2005/8/layout/vList2"/>
  </dgm:cxnLst>
  <dgm:bg/>
  <dgm:whole>
    <a:ln>
      <a:prstDash val="sysDot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7B516D-1690-498B-865D-A9F976A0FF2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F862FAA-2926-4F6D-B4BD-F9A6C0B97C30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доступности  и качества психологической помощи</a:t>
          </a:r>
        </a:p>
      </dgm:t>
    </dgm:pt>
    <dgm:pt modelId="{C66039BC-C8A0-4FB4-912C-54A05CEFD34B}" type="par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1BB1EA8-C45A-44CD-8145-98710EC1BFAA}" type="sib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D01AC5F-1864-4A5E-9A81-0C07B91C4BFF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Онлайн и чат-консультирование</a:t>
          </a:r>
          <a:endParaRPr lang="ru-RU" sz="1600" dirty="0">
            <a:latin typeface="+mj-lt"/>
          </a:endParaRPr>
        </a:p>
      </dgm:t>
    </dgm:pt>
    <dgm:pt modelId="{2F758D62-67AF-4913-AA46-03AA03D99D5B}" type="par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D772044-7EDD-4C27-B95A-7DC34CFE9D8A}" type="sib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7A617E3-1012-4B4D-8A17-3E2498E7EBEA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Телефонная психологическая помощь</a:t>
          </a:r>
          <a:endParaRPr lang="ru-RU" sz="1600" dirty="0"/>
        </a:p>
      </dgm:t>
    </dgm:pt>
    <dgm:pt modelId="{E7E01466-AE3F-1848-B6F0-66759857C593}" type="parTrans" cxnId="{4FE0DE51-6DFF-3E46-B1E3-2B60531F937B}">
      <dgm:prSet/>
      <dgm:spPr/>
      <dgm:t>
        <a:bodyPr/>
        <a:lstStyle/>
        <a:p>
          <a:endParaRPr lang="ru-RU"/>
        </a:p>
      </dgm:t>
    </dgm:pt>
    <dgm:pt modelId="{F0FAE97C-E2B0-AA47-B58F-BFE69C11B576}" type="sibTrans" cxnId="{4FE0DE51-6DFF-3E46-B1E3-2B60531F937B}">
      <dgm:prSet/>
      <dgm:spPr/>
      <dgm:t>
        <a:bodyPr/>
        <a:lstStyle/>
        <a:p>
          <a:endParaRPr lang="ru-RU"/>
        </a:p>
      </dgm:t>
    </dgm:pt>
    <dgm:pt modelId="{2625FF20-1DF3-F142-86D8-F2CBF49B855A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этических норм оказания цифровой помощи</a:t>
          </a:r>
        </a:p>
      </dgm:t>
    </dgm:pt>
    <dgm:pt modelId="{0F818227-F018-0344-998D-B8B3A51E6967}" type="parTrans" cxnId="{8EFF45E2-B4FF-1D48-AB03-A02C5D1A42C6}">
      <dgm:prSet/>
      <dgm:spPr/>
      <dgm:t>
        <a:bodyPr/>
        <a:lstStyle/>
        <a:p>
          <a:endParaRPr lang="ru-RU"/>
        </a:p>
      </dgm:t>
    </dgm:pt>
    <dgm:pt modelId="{0B7B5095-15A0-E743-8D2C-833BB8615B6A}" type="sibTrans" cxnId="{8EFF45E2-B4FF-1D48-AB03-A02C5D1A42C6}">
      <dgm:prSet/>
      <dgm:spPr/>
      <dgm:t>
        <a:bodyPr/>
        <a:lstStyle/>
        <a:p>
          <a:endParaRPr lang="ru-RU"/>
        </a:p>
      </dgm:t>
    </dgm:pt>
    <dgm:pt modelId="{C760FDDF-89BE-894A-A0BF-90CA4C5D26BF}">
      <dgm:prSet phldrT="[Текст]" custT="1"/>
      <dgm:spPr>
        <a:ln w="19050">
          <a:prstDash val="sysDot"/>
        </a:ln>
      </dgm:spPr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Психологическое просвещение</a:t>
          </a:r>
          <a:endParaRPr lang="ru-RU" sz="1600" dirty="0"/>
        </a:p>
      </dgm:t>
    </dgm:pt>
    <dgm:pt modelId="{A550D78B-519A-C14B-A45F-02779ADF400B}" type="sibTrans" cxnId="{4116C1E5-46EC-714D-A094-DB089166EF44}">
      <dgm:prSet/>
      <dgm:spPr/>
      <dgm:t>
        <a:bodyPr/>
        <a:lstStyle/>
        <a:p>
          <a:endParaRPr lang="ru-RU"/>
        </a:p>
      </dgm:t>
    </dgm:pt>
    <dgm:pt modelId="{BE971933-C890-7B4B-B035-956768970E00}" type="parTrans" cxnId="{4116C1E5-46EC-714D-A094-DB089166EF44}">
      <dgm:prSet/>
      <dgm:spPr/>
      <dgm:t>
        <a:bodyPr/>
        <a:lstStyle/>
        <a:p>
          <a:endParaRPr lang="ru-RU"/>
        </a:p>
      </dgm:t>
    </dgm:pt>
    <dgm:pt modelId="{978EAD59-095D-7849-8F04-48EDC621DDFF}">
      <dgm:prSet phldrT="[Текст]" custT="1"/>
      <dgm:spPr>
        <a:ln w="19050">
          <a:prstDash val="sysDot"/>
        </a:ln>
      </dgm:spPr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профилактика</a:t>
          </a:r>
          <a:endParaRPr lang="ru-RU" sz="1600" dirty="0"/>
        </a:p>
      </dgm:t>
    </dgm:pt>
    <dgm:pt modelId="{76A2E007-1425-854A-8FAA-16A23F236DC5}" type="parTrans" cxnId="{2C2EC894-010B-F14E-88C1-6001AB01AD65}">
      <dgm:prSet/>
      <dgm:spPr/>
      <dgm:t>
        <a:bodyPr/>
        <a:lstStyle/>
        <a:p>
          <a:endParaRPr lang="ru-RU"/>
        </a:p>
      </dgm:t>
    </dgm:pt>
    <dgm:pt modelId="{051AC5F3-AEB4-0E4A-9D7A-E367BFF00C7D}" type="sibTrans" cxnId="{2C2EC894-010B-F14E-88C1-6001AB01AD65}">
      <dgm:prSet/>
      <dgm:spPr/>
      <dgm:t>
        <a:bodyPr/>
        <a:lstStyle/>
        <a:p>
          <a:endParaRPr lang="ru-RU"/>
        </a:p>
      </dgm:t>
    </dgm:pt>
    <dgm:pt modelId="{9718BDAD-9B4E-1C44-B3CC-3C42AEDF21A4}">
      <dgm:prSet phldrT="[Текст]" custT="1"/>
      <dgm:spPr>
        <a:ln w="19050">
          <a:prstDash val="sysDot"/>
        </a:ln>
      </dgm:spPr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коррекция</a:t>
          </a:r>
          <a:endParaRPr lang="ru-RU" sz="1600" dirty="0"/>
        </a:p>
      </dgm:t>
    </dgm:pt>
    <dgm:pt modelId="{96CD24C0-19A6-EA40-AF46-66AB48FF6315}" type="parTrans" cxnId="{2333018D-6E37-6641-824A-383A7E6FA901}">
      <dgm:prSet/>
      <dgm:spPr/>
      <dgm:t>
        <a:bodyPr/>
        <a:lstStyle/>
        <a:p>
          <a:endParaRPr lang="ru-RU"/>
        </a:p>
      </dgm:t>
    </dgm:pt>
    <dgm:pt modelId="{D9920124-E371-2241-AFA7-F9EFA5E48F65}" type="sibTrans" cxnId="{2333018D-6E37-6641-824A-383A7E6FA901}">
      <dgm:prSet/>
      <dgm:spPr/>
      <dgm:t>
        <a:bodyPr/>
        <a:lstStyle/>
        <a:p>
          <a:endParaRPr lang="ru-RU"/>
        </a:p>
      </dgm:t>
    </dgm:pt>
    <dgm:pt modelId="{B51B4BBE-E0F3-4812-A5B6-71ED7DA00BAF}" type="pres">
      <dgm:prSet presAssocID="{447B516D-1690-498B-865D-A9F976A0FF2A}" presName="linear" presStyleCnt="0">
        <dgm:presLayoutVars>
          <dgm:animLvl val="lvl"/>
          <dgm:resizeHandles val="exact"/>
        </dgm:presLayoutVars>
      </dgm:prSet>
      <dgm:spPr/>
    </dgm:pt>
    <dgm:pt modelId="{20BC4F47-4900-46A4-B0A4-5702DA5E4A6D}" type="pres">
      <dgm:prSet presAssocID="{DF862FAA-2926-4F6D-B4BD-F9A6C0B97C30}" presName="parentText" presStyleLbl="node1" presStyleIdx="0" presStyleCnt="7" custScaleY="57788" custLinFactY="-27464" custLinFactNeighborY="-100000">
        <dgm:presLayoutVars>
          <dgm:chMax val="0"/>
          <dgm:bulletEnabled val="1"/>
        </dgm:presLayoutVars>
      </dgm:prSet>
      <dgm:spPr/>
    </dgm:pt>
    <dgm:pt modelId="{E28A312A-4125-473D-B3FE-2A0994B93650}" type="pres">
      <dgm:prSet presAssocID="{31BB1EA8-C45A-44CD-8145-98710EC1BFAA}" presName="spacer" presStyleCnt="0"/>
      <dgm:spPr/>
    </dgm:pt>
    <dgm:pt modelId="{604D9137-4621-5047-A024-140EE40D3388}" type="pres">
      <dgm:prSet presAssocID="{2625FF20-1DF3-F142-86D8-F2CBF49B855A}" presName="parentText" presStyleLbl="node1" presStyleIdx="1" presStyleCnt="7" custScaleY="55505" custLinFactNeighborY="-48248">
        <dgm:presLayoutVars>
          <dgm:chMax val="0"/>
          <dgm:bulletEnabled val="1"/>
        </dgm:presLayoutVars>
      </dgm:prSet>
      <dgm:spPr/>
    </dgm:pt>
    <dgm:pt modelId="{0846C587-3A7B-8D41-98FF-D0B250C27D23}" type="pres">
      <dgm:prSet presAssocID="{0B7B5095-15A0-E743-8D2C-833BB8615B6A}" presName="spacer" presStyleCnt="0"/>
      <dgm:spPr/>
    </dgm:pt>
    <dgm:pt modelId="{94B8A284-10E3-43CA-9455-5F4C4A5AEE3B}" type="pres">
      <dgm:prSet presAssocID="{DD01AC5F-1864-4A5E-9A81-0C07B91C4BFF}" presName="parentText" presStyleLbl="node1" presStyleIdx="2" presStyleCnt="7" custScaleY="53610" custLinFactNeighborY="-76130">
        <dgm:presLayoutVars>
          <dgm:chMax val="0"/>
          <dgm:bulletEnabled val="1"/>
        </dgm:presLayoutVars>
      </dgm:prSet>
      <dgm:spPr/>
    </dgm:pt>
    <dgm:pt modelId="{EECF8439-A8A9-1F42-9040-AC29CF28289C}" type="pres">
      <dgm:prSet presAssocID="{9D772044-7EDD-4C27-B95A-7DC34CFE9D8A}" presName="spacer" presStyleCnt="0"/>
      <dgm:spPr/>
    </dgm:pt>
    <dgm:pt modelId="{0AE6751D-FA8C-4041-AB96-FFBB8DDA143E}" type="pres">
      <dgm:prSet presAssocID="{47A617E3-1012-4B4D-8A17-3E2498E7EBEA}" presName="parentText" presStyleLbl="node1" presStyleIdx="3" presStyleCnt="7" custScaleY="56018" custLinFactNeighborY="-95723">
        <dgm:presLayoutVars>
          <dgm:chMax val="0"/>
          <dgm:bulletEnabled val="1"/>
        </dgm:presLayoutVars>
      </dgm:prSet>
      <dgm:spPr/>
    </dgm:pt>
    <dgm:pt modelId="{60D7AC3F-1E4D-9547-B6B8-E82ECE3F705E}" type="pres">
      <dgm:prSet presAssocID="{F0FAE97C-E2B0-AA47-B58F-BFE69C11B576}" presName="spacer" presStyleCnt="0"/>
      <dgm:spPr/>
    </dgm:pt>
    <dgm:pt modelId="{D93931DB-514B-7549-8859-5CB2BD10A44E}" type="pres">
      <dgm:prSet presAssocID="{C760FDDF-89BE-894A-A0BF-90CA4C5D26BF}" presName="parentText" presStyleLbl="node1" presStyleIdx="4" presStyleCnt="7" custScaleY="56231" custLinFactY="-3396" custLinFactNeighborY="-100000">
        <dgm:presLayoutVars>
          <dgm:chMax val="0"/>
          <dgm:bulletEnabled val="1"/>
        </dgm:presLayoutVars>
      </dgm:prSet>
      <dgm:spPr/>
    </dgm:pt>
    <dgm:pt modelId="{40365D65-102B-9549-9F9C-CE7274B7CC60}" type="pres">
      <dgm:prSet presAssocID="{A550D78B-519A-C14B-A45F-02779ADF400B}" presName="spacer" presStyleCnt="0"/>
      <dgm:spPr/>
    </dgm:pt>
    <dgm:pt modelId="{1DA4195D-7F20-BB4F-B667-4901ACF62068}" type="pres">
      <dgm:prSet presAssocID="{978EAD59-095D-7849-8F04-48EDC621DDFF}" presName="parentText" presStyleLbl="node1" presStyleIdx="5" presStyleCnt="7" custScaleY="50865" custLinFactY="-5858" custLinFactNeighborY="-100000">
        <dgm:presLayoutVars>
          <dgm:chMax val="0"/>
          <dgm:bulletEnabled val="1"/>
        </dgm:presLayoutVars>
      </dgm:prSet>
      <dgm:spPr/>
    </dgm:pt>
    <dgm:pt modelId="{208AB2E6-094C-214E-BDAA-39FA13DAA39C}" type="pres">
      <dgm:prSet presAssocID="{051AC5F3-AEB4-0E4A-9D7A-E367BFF00C7D}" presName="spacer" presStyleCnt="0"/>
      <dgm:spPr/>
    </dgm:pt>
    <dgm:pt modelId="{85A024C9-9D0A-8E45-8EDC-033C7FC049E4}" type="pres">
      <dgm:prSet presAssocID="{9718BDAD-9B4E-1C44-B3CC-3C42AEDF21A4}" presName="parentText" presStyleLbl="node1" presStyleIdx="6" presStyleCnt="7" custScaleY="55445" custLinFactY="-9650" custLinFactNeighborY="-100000">
        <dgm:presLayoutVars>
          <dgm:chMax val="0"/>
          <dgm:bulletEnabled val="1"/>
        </dgm:presLayoutVars>
      </dgm:prSet>
      <dgm:spPr/>
    </dgm:pt>
  </dgm:ptLst>
  <dgm:cxnLst>
    <dgm:cxn modelId="{C03A692B-DC47-46CF-9C34-13907678A907}" type="presOf" srcId="{DD01AC5F-1864-4A5E-9A81-0C07B91C4BFF}" destId="{94B8A284-10E3-43CA-9455-5F4C4A5AEE3B}" srcOrd="0" destOrd="0" presId="urn:microsoft.com/office/officeart/2005/8/layout/vList2"/>
    <dgm:cxn modelId="{49093447-FB0E-4B34-B520-913D710C38BE}" type="presOf" srcId="{DF862FAA-2926-4F6D-B4BD-F9A6C0B97C30}" destId="{20BC4F47-4900-46A4-B0A4-5702DA5E4A6D}" srcOrd="0" destOrd="0" presId="urn:microsoft.com/office/officeart/2005/8/layout/vList2"/>
    <dgm:cxn modelId="{062CE04C-CE93-431F-BCC5-2512ACA0FB8F}" srcId="{447B516D-1690-498B-865D-A9F976A0FF2A}" destId="{DD01AC5F-1864-4A5E-9A81-0C07B91C4BFF}" srcOrd="2" destOrd="0" parTransId="{2F758D62-67AF-4913-AA46-03AA03D99D5B}" sibTransId="{9D772044-7EDD-4C27-B95A-7DC34CFE9D8A}"/>
    <dgm:cxn modelId="{4FE0DE51-6DFF-3E46-B1E3-2B60531F937B}" srcId="{447B516D-1690-498B-865D-A9F976A0FF2A}" destId="{47A617E3-1012-4B4D-8A17-3E2498E7EBEA}" srcOrd="3" destOrd="0" parTransId="{E7E01466-AE3F-1848-B6F0-66759857C593}" sibTransId="{F0FAE97C-E2B0-AA47-B58F-BFE69C11B576}"/>
    <dgm:cxn modelId="{6894A883-E8FA-4B5A-A666-A608A4BA4CA3}" type="presOf" srcId="{47A617E3-1012-4B4D-8A17-3E2498E7EBEA}" destId="{0AE6751D-FA8C-4041-AB96-FFBB8DDA143E}" srcOrd="0" destOrd="0" presId="urn:microsoft.com/office/officeart/2005/8/layout/vList2"/>
    <dgm:cxn modelId="{88B9F389-E346-4B89-88C2-BA4B4029BB4D}" type="presOf" srcId="{2625FF20-1DF3-F142-86D8-F2CBF49B855A}" destId="{604D9137-4621-5047-A024-140EE40D3388}" srcOrd="0" destOrd="0" presId="urn:microsoft.com/office/officeart/2005/8/layout/vList2"/>
    <dgm:cxn modelId="{2333018D-6E37-6641-824A-383A7E6FA901}" srcId="{447B516D-1690-498B-865D-A9F976A0FF2A}" destId="{9718BDAD-9B4E-1C44-B3CC-3C42AEDF21A4}" srcOrd="6" destOrd="0" parTransId="{96CD24C0-19A6-EA40-AF46-66AB48FF6315}" sibTransId="{D9920124-E371-2241-AFA7-F9EFA5E48F65}"/>
    <dgm:cxn modelId="{5D09A38E-DD65-4386-9F25-588991CF757E}" srcId="{447B516D-1690-498B-865D-A9F976A0FF2A}" destId="{DF862FAA-2926-4F6D-B4BD-F9A6C0B97C30}" srcOrd="0" destOrd="0" parTransId="{C66039BC-C8A0-4FB4-912C-54A05CEFD34B}" sibTransId="{31BB1EA8-C45A-44CD-8145-98710EC1BFAA}"/>
    <dgm:cxn modelId="{2C2EC894-010B-F14E-88C1-6001AB01AD65}" srcId="{447B516D-1690-498B-865D-A9F976A0FF2A}" destId="{978EAD59-095D-7849-8F04-48EDC621DDFF}" srcOrd="5" destOrd="0" parTransId="{76A2E007-1425-854A-8FAA-16A23F236DC5}" sibTransId="{051AC5F3-AEB4-0E4A-9D7A-E367BFF00C7D}"/>
    <dgm:cxn modelId="{67E2A4A0-E18E-4437-B8C5-AAE9866A059E}" type="presOf" srcId="{C760FDDF-89BE-894A-A0BF-90CA4C5D26BF}" destId="{D93931DB-514B-7549-8859-5CB2BD10A44E}" srcOrd="0" destOrd="0" presId="urn:microsoft.com/office/officeart/2005/8/layout/vList2"/>
    <dgm:cxn modelId="{D5644EB6-95DD-478D-AE4C-8607F8048B2B}" type="presOf" srcId="{447B516D-1690-498B-865D-A9F976A0FF2A}" destId="{B51B4BBE-E0F3-4812-A5B6-71ED7DA00BAF}" srcOrd="0" destOrd="0" presId="urn:microsoft.com/office/officeart/2005/8/layout/vList2"/>
    <dgm:cxn modelId="{8EFF45E2-B4FF-1D48-AB03-A02C5D1A42C6}" srcId="{447B516D-1690-498B-865D-A9F976A0FF2A}" destId="{2625FF20-1DF3-F142-86D8-F2CBF49B855A}" srcOrd="1" destOrd="0" parTransId="{0F818227-F018-0344-998D-B8B3A51E6967}" sibTransId="{0B7B5095-15A0-E743-8D2C-833BB8615B6A}"/>
    <dgm:cxn modelId="{4116C1E5-46EC-714D-A094-DB089166EF44}" srcId="{447B516D-1690-498B-865D-A9F976A0FF2A}" destId="{C760FDDF-89BE-894A-A0BF-90CA4C5D26BF}" srcOrd="4" destOrd="0" parTransId="{BE971933-C890-7B4B-B035-956768970E00}" sibTransId="{A550D78B-519A-C14B-A45F-02779ADF400B}"/>
    <dgm:cxn modelId="{F5A29BE8-D37B-4F0C-B2B4-0B4D35666FC8}" type="presOf" srcId="{9718BDAD-9B4E-1C44-B3CC-3C42AEDF21A4}" destId="{85A024C9-9D0A-8E45-8EDC-033C7FC049E4}" srcOrd="0" destOrd="0" presId="urn:microsoft.com/office/officeart/2005/8/layout/vList2"/>
    <dgm:cxn modelId="{D18469F0-9066-4D4B-A5FD-A415146378C6}" type="presOf" srcId="{978EAD59-095D-7849-8F04-48EDC621DDFF}" destId="{1DA4195D-7F20-BB4F-B667-4901ACF62068}" srcOrd="0" destOrd="0" presId="urn:microsoft.com/office/officeart/2005/8/layout/vList2"/>
    <dgm:cxn modelId="{4C8A70F4-A32F-4B6E-B19F-C07169744827}" type="presParOf" srcId="{B51B4BBE-E0F3-4812-A5B6-71ED7DA00BAF}" destId="{20BC4F47-4900-46A4-B0A4-5702DA5E4A6D}" srcOrd="0" destOrd="0" presId="urn:microsoft.com/office/officeart/2005/8/layout/vList2"/>
    <dgm:cxn modelId="{AEF8B4F6-4A1A-4206-B986-5D87A22DAB7B}" type="presParOf" srcId="{B51B4BBE-E0F3-4812-A5B6-71ED7DA00BAF}" destId="{E28A312A-4125-473D-B3FE-2A0994B93650}" srcOrd="1" destOrd="0" presId="urn:microsoft.com/office/officeart/2005/8/layout/vList2"/>
    <dgm:cxn modelId="{A1B013D5-5C37-4EF4-B4F5-E61C3B3A3BE1}" type="presParOf" srcId="{B51B4BBE-E0F3-4812-A5B6-71ED7DA00BAF}" destId="{604D9137-4621-5047-A024-140EE40D3388}" srcOrd="2" destOrd="0" presId="urn:microsoft.com/office/officeart/2005/8/layout/vList2"/>
    <dgm:cxn modelId="{E6AF65EC-0070-438F-B4C7-F71823966FF7}" type="presParOf" srcId="{B51B4BBE-E0F3-4812-A5B6-71ED7DA00BAF}" destId="{0846C587-3A7B-8D41-98FF-D0B250C27D23}" srcOrd="3" destOrd="0" presId="urn:microsoft.com/office/officeart/2005/8/layout/vList2"/>
    <dgm:cxn modelId="{D8AE7801-636F-4866-AC0C-6C29528F9154}" type="presParOf" srcId="{B51B4BBE-E0F3-4812-A5B6-71ED7DA00BAF}" destId="{94B8A284-10E3-43CA-9455-5F4C4A5AEE3B}" srcOrd="4" destOrd="0" presId="urn:microsoft.com/office/officeart/2005/8/layout/vList2"/>
    <dgm:cxn modelId="{9229B986-4408-45C8-A432-E326A4E11587}" type="presParOf" srcId="{B51B4BBE-E0F3-4812-A5B6-71ED7DA00BAF}" destId="{EECF8439-A8A9-1F42-9040-AC29CF28289C}" srcOrd="5" destOrd="0" presId="urn:microsoft.com/office/officeart/2005/8/layout/vList2"/>
    <dgm:cxn modelId="{0341D657-72DC-4CC0-985E-5AE93AA5DB1A}" type="presParOf" srcId="{B51B4BBE-E0F3-4812-A5B6-71ED7DA00BAF}" destId="{0AE6751D-FA8C-4041-AB96-FFBB8DDA143E}" srcOrd="6" destOrd="0" presId="urn:microsoft.com/office/officeart/2005/8/layout/vList2"/>
    <dgm:cxn modelId="{E597D70B-5F94-4636-81CB-50DAA2A7804D}" type="presParOf" srcId="{B51B4BBE-E0F3-4812-A5B6-71ED7DA00BAF}" destId="{60D7AC3F-1E4D-9547-B6B8-E82ECE3F705E}" srcOrd="7" destOrd="0" presId="urn:microsoft.com/office/officeart/2005/8/layout/vList2"/>
    <dgm:cxn modelId="{EF77B745-8619-442A-8FBA-4D67F8E6073B}" type="presParOf" srcId="{B51B4BBE-E0F3-4812-A5B6-71ED7DA00BAF}" destId="{D93931DB-514B-7549-8859-5CB2BD10A44E}" srcOrd="8" destOrd="0" presId="urn:microsoft.com/office/officeart/2005/8/layout/vList2"/>
    <dgm:cxn modelId="{24694A0A-76E2-4B4A-B64B-2105D50E0D56}" type="presParOf" srcId="{B51B4BBE-E0F3-4812-A5B6-71ED7DA00BAF}" destId="{40365D65-102B-9549-9F9C-CE7274B7CC60}" srcOrd="9" destOrd="0" presId="urn:microsoft.com/office/officeart/2005/8/layout/vList2"/>
    <dgm:cxn modelId="{DD38819C-AC3D-439D-A266-8CCA07C33A76}" type="presParOf" srcId="{B51B4BBE-E0F3-4812-A5B6-71ED7DA00BAF}" destId="{1DA4195D-7F20-BB4F-B667-4901ACF62068}" srcOrd="10" destOrd="0" presId="urn:microsoft.com/office/officeart/2005/8/layout/vList2"/>
    <dgm:cxn modelId="{715F70EA-DB45-435C-BFF3-2877324D63EA}" type="presParOf" srcId="{B51B4BBE-E0F3-4812-A5B6-71ED7DA00BAF}" destId="{208AB2E6-094C-214E-BDAA-39FA13DAA39C}" srcOrd="11" destOrd="0" presId="urn:microsoft.com/office/officeart/2005/8/layout/vList2"/>
    <dgm:cxn modelId="{313286B7-8F95-4918-98B9-803F9DF20588}" type="presParOf" srcId="{B51B4BBE-E0F3-4812-A5B6-71ED7DA00BAF}" destId="{85A024C9-9D0A-8E45-8EDC-033C7FC049E4}" srcOrd="12" destOrd="0" presId="urn:microsoft.com/office/officeart/2005/8/layout/vList2"/>
  </dgm:cxnLst>
  <dgm:bg/>
  <dgm:whole>
    <a:ln>
      <a:prstDash val="sysDot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8A973D-F463-4BD9-A5E6-07469F67AC87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A7FAE87-F7AD-41F0-8AE9-3CD738F7CEF0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4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rPr>
            <a:t>Информационное обеспечение психологической службы в системе образования</a:t>
          </a:r>
          <a:endParaRPr lang="ru-RU" sz="2400" b="1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165A171-5FBA-4756-9E56-0887D71AAEF5}" type="parTrans" cxnId="{78DF41D1-A2BC-482A-A5AA-DB59EDA45513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647F580-FC9D-4408-8892-7986E9CFBF94}" type="sibTrans" cxnId="{78DF41D1-A2BC-482A-A5AA-DB59EDA45513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85B99E6-E6CC-4207-BFCC-D738D4B6A23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rPr>
            <a:t>Совершенствование управления психологической службой в системе образования</a:t>
          </a:r>
          <a:endParaRPr lang="ru-RU" sz="2400" b="1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2C59A9F-E60F-490B-91A7-A179680DE5AC}" type="parTrans" cxnId="{CC66AF5C-4421-4BCF-BAC9-3D9E0EDD6E27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0A78158-2781-45E5-A990-5A59DBFB9E67}" type="sibTrans" cxnId="{CC66AF5C-4421-4BCF-BAC9-3D9E0EDD6E27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5402550-0824-4F69-8C08-83CD3DCFB05B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rPr>
            <a:t>Кадровое обеспечение психологической службы  в системе образования</a:t>
          </a:r>
          <a:endParaRPr lang="ru-RU" sz="2400" b="1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F00390B-A0D2-4E46-86EB-8F4C3F98585C}" type="sibTrans" cxnId="{F7195075-2B62-4D3A-99C8-35F0E5809D2F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8C594F2-E354-436F-86E0-7907E28CD803}" type="parTrans" cxnId="{F7195075-2B62-4D3A-99C8-35F0E5809D2F}">
      <dgm:prSet/>
      <dgm:spPr/>
      <dgm:t>
        <a:bodyPr/>
        <a:lstStyle/>
        <a:p>
          <a:endParaRPr lang="ru-RU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20902B6-EDF3-4969-89E6-37D676030242}" type="pres">
      <dgm:prSet presAssocID="{618A973D-F463-4BD9-A5E6-07469F67AC87}" presName="Name0" presStyleCnt="0">
        <dgm:presLayoutVars>
          <dgm:dir/>
          <dgm:animLvl val="lvl"/>
          <dgm:resizeHandles/>
        </dgm:presLayoutVars>
      </dgm:prSet>
      <dgm:spPr/>
    </dgm:pt>
    <dgm:pt modelId="{57ED0FEA-BD88-C74B-8539-1F472908A8C1}" type="pres">
      <dgm:prSet presAssocID="{D5402550-0824-4F69-8C08-83CD3DCFB05B}" presName="linNode" presStyleCnt="0"/>
      <dgm:spPr/>
    </dgm:pt>
    <dgm:pt modelId="{D237D963-FE8D-4641-9311-735663369BD0}" type="pres">
      <dgm:prSet presAssocID="{D5402550-0824-4F69-8C08-83CD3DCFB05B}" presName="parentShp" presStyleLbl="node1" presStyleIdx="0" presStyleCnt="3" custScaleX="482485">
        <dgm:presLayoutVars>
          <dgm:bulletEnabled val="1"/>
        </dgm:presLayoutVars>
      </dgm:prSet>
      <dgm:spPr/>
    </dgm:pt>
    <dgm:pt modelId="{63847BF0-002B-AD41-9F7F-8D04AFB32313}" type="pres">
      <dgm:prSet presAssocID="{D5402550-0824-4F69-8C08-83CD3DCFB05B}" presName="childShp" presStyleLbl="bgAccFollowNode1" presStyleIdx="0" presStyleCnt="3">
        <dgm:presLayoutVars>
          <dgm:bulletEnabled val="1"/>
        </dgm:presLayoutVars>
      </dgm:prSet>
      <dgm:spPr/>
    </dgm:pt>
    <dgm:pt modelId="{E414125E-119F-5D43-9259-984588DCF0FB}" type="pres">
      <dgm:prSet presAssocID="{4F00390B-A0D2-4E46-86EB-8F4C3F98585C}" presName="spacing" presStyleCnt="0"/>
      <dgm:spPr/>
    </dgm:pt>
    <dgm:pt modelId="{27DD0B09-BE9B-2243-8534-B176487B3BF7}" type="pres">
      <dgm:prSet presAssocID="{1A7FAE87-F7AD-41F0-8AE9-3CD738F7CEF0}" presName="linNode" presStyleCnt="0"/>
      <dgm:spPr/>
    </dgm:pt>
    <dgm:pt modelId="{2F31F8FE-705A-B041-A79C-A045D06ECC0D}" type="pres">
      <dgm:prSet presAssocID="{1A7FAE87-F7AD-41F0-8AE9-3CD738F7CEF0}" presName="parentShp" presStyleLbl="node1" presStyleIdx="1" presStyleCnt="3" custScaleX="367028">
        <dgm:presLayoutVars>
          <dgm:bulletEnabled val="1"/>
        </dgm:presLayoutVars>
      </dgm:prSet>
      <dgm:spPr/>
    </dgm:pt>
    <dgm:pt modelId="{D564FB75-BE62-0F47-A2C7-9D5ACEB8FA93}" type="pres">
      <dgm:prSet presAssocID="{1A7FAE87-F7AD-41F0-8AE9-3CD738F7CEF0}" presName="childShp" presStyleLbl="bgAccFollowNode1" presStyleIdx="1" presStyleCnt="3">
        <dgm:presLayoutVars>
          <dgm:bulletEnabled val="1"/>
        </dgm:presLayoutVars>
      </dgm:prSet>
      <dgm:spPr/>
    </dgm:pt>
    <dgm:pt modelId="{204D8656-45A1-9841-9F42-B8425D824942}" type="pres">
      <dgm:prSet presAssocID="{E647F580-FC9D-4408-8892-7986E9CFBF94}" presName="spacing" presStyleCnt="0"/>
      <dgm:spPr/>
    </dgm:pt>
    <dgm:pt modelId="{57C94C8D-70D0-374A-AB24-9022C1EA0E63}" type="pres">
      <dgm:prSet presAssocID="{485B99E6-E6CC-4207-BFCC-D738D4B6A236}" presName="linNode" presStyleCnt="0"/>
      <dgm:spPr/>
    </dgm:pt>
    <dgm:pt modelId="{4499B743-7BF3-BD4F-A503-D36E54C490AA}" type="pres">
      <dgm:prSet presAssocID="{485B99E6-E6CC-4207-BFCC-D738D4B6A236}" presName="parentShp" presStyleLbl="node1" presStyleIdx="2" presStyleCnt="3" custScaleX="280447" custLinFactNeighborX="386" custLinFactNeighborY="-2134">
        <dgm:presLayoutVars>
          <dgm:bulletEnabled val="1"/>
        </dgm:presLayoutVars>
      </dgm:prSet>
      <dgm:spPr/>
    </dgm:pt>
    <dgm:pt modelId="{0B906C7D-3169-6B48-8B49-4DBBC9D9FED6}" type="pres">
      <dgm:prSet presAssocID="{485B99E6-E6CC-4207-BFCC-D738D4B6A236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8DA6FF5B-9764-2C41-BB42-821FD558CBA2}" type="presOf" srcId="{485B99E6-E6CC-4207-BFCC-D738D4B6A236}" destId="{4499B743-7BF3-BD4F-A503-D36E54C490AA}" srcOrd="0" destOrd="0" presId="urn:microsoft.com/office/officeart/2005/8/layout/vList6"/>
    <dgm:cxn modelId="{CC66AF5C-4421-4BCF-BAC9-3D9E0EDD6E27}" srcId="{618A973D-F463-4BD9-A5E6-07469F67AC87}" destId="{485B99E6-E6CC-4207-BFCC-D738D4B6A236}" srcOrd="2" destOrd="0" parTransId="{02C59A9F-E60F-490B-91A7-A179680DE5AC}" sibTransId="{80A78158-2781-45E5-A990-5A59DBFB9E67}"/>
    <dgm:cxn modelId="{96BFE862-CFFC-894B-BC4F-3DE6E236198A}" type="presOf" srcId="{D5402550-0824-4F69-8C08-83CD3DCFB05B}" destId="{D237D963-FE8D-4641-9311-735663369BD0}" srcOrd="0" destOrd="0" presId="urn:microsoft.com/office/officeart/2005/8/layout/vList6"/>
    <dgm:cxn modelId="{5CDD6B4C-D8F5-4EA9-8CC3-F0915645DD67}" type="presOf" srcId="{618A973D-F463-4BD9-A5E6-07469F67AC87}" destId="{320902B6-EDF3-4969-89E6-37D676030242}" srcOrd="0" destOrd="0" presId="urn:microsoft.com/office/officeart/2005/8/layout/vList6"/>
    <dgm:cxn modelId="{F7195075-2B62-4D3A-99C8-35F0E5809D2F}" srcId="{618A973D-F463-4BD9-A5E6-07469F67AC87}" destId="{D5402550-0824-4F69-8C08-83CD3DCFB05B}" srcOrd="0" destOrd="0" parTransId="{38C594F2-E354-436F-86E0-7907E28CD803}" sibTransId="{4F00390B-A0D2-4E46-86EB-8F4C3F98585C}"/>
    <dgm:cxn modelId="{78DF41D1-A2BC-482A-A5AA-DB59EDA45513}" srcId="{618A973D-F463-4BD9-A5E6-07469F67AC87}" destId="{1A7FAE87-F7AD-41F0-8AE9-3CD738F7CEF0}" srcOrd="1" destOrd="0" parTransId="{2165A171-5FBA-4756-9E56-0887D71AAEF5}" sibTransId="{E647F580-FC9D-4408-8892-7986E9CFBF94}"/>
    <dgm:cxn modelId="{78A74BD8-183F-F746-AB0B-BCF34808975E}" type="presOf" srcId="{1A7FAE87-F7AD-41F0-8AE9-3CD738F7CEF0}" destId="{2F31F8FE-705A-B041-A79C-A045D06ECC0D}" srcOrd="0" destOrd="0" presId="urn:microsoft.com/office/officeart/2005/8/layout/vList6"/>
    <dgm:cxn modelId="{937D14C0-1D5F-AD47-A993-1DB0B2B31152}" type="presParOf" srcId="{320902B6-EDF3-4969-89E6-37D676030242}" destId="{57ED0FEA-BD88-C74B-8539-1F472908A8C1}" srcOrd="0" destOrd="0" presId="urn:microsoft.com/office/officeart/2005/8/layout/vList6"/>
    <dgm:cxn modelId="{3F3CEF16-45C8-8C48-AF4F-740C111D90B2}" type="presParOf" srcId="{57ED0FEA-BD88-C74B-8539-1F472908A8C1}" destId="{D237D963-FE8D-4641-9311-735663369BD0}" srcOrd="0" destOrd="0" presId="urn:microsoft.com/office/officeart/2005/8/layout/vList6"/>
    <dgm:cxn modelId="{317E39A5-DF00-A340-9DA2-E39438F09E6E}" type="presParOf" srcId="{57ED0FEA-BD88-C74B-8539-1F472908A8C1}" destId="{63847BF0-002B-AD41-9F7F-8D04AFB32313}" srcOrd="1" destOrd="0" presId="urn:microsoft.com/office/officeart/2005/8/layout/vList6"/>
    <dgm:cxn modelId="{E3CAE2B0-1FF8-BC4F-95A7-76E53FA9F8AB}" type="presParOf" srcId="{320902B6-EDF3-4969-89E6-37D676030242}" destId="{E414125E-119F-5D43-9259-984588DCF0FB}" srcOrd="1" destOrd="0" presId="urn:microsoft.com/office/officeart/2005/8/layout/vList6"/>
    <dgm:cxn modelId="{B5DA21D2-F768-554F-8E9E-62857997DCF7}" type="presParOf" srcId="{320902B6-EDF3-4969-89E6-37D676030242}" destId="{27DD0B09-BE9B-2243-8534-B176487B3BF7}" srcOrd="2" destOrd="0" presId="urn:microsoft.com/office/officeart/2005/8/layout/vList6"/>
    <dgm:cxn modelId="{61B8AA7D-CBBC-0E4E-BDC9-0E2A2F2A04DD}" type="presParOf" srcId="{27DD0B09-BE9B-2243-8534-B176487B3BF7}" destId="{2F31F8FE-705A-B041-A79C-A045D06ECC0D}" srcOrd="0" destOrd="0" presId="urn:microsoft.com/office/officeart/2005/8/layout/vList6"/>
    <dgm:cxn modelId="{A2CED7B4-4BCD-A64E-9B06-1860AA1E7209}" type="presParOf" srcId="{27DD0B09-BE9B-2243-8534-B176487B3BF7}" destId="{D564FB75-BE62-0F47-A2C7-9D5ACEB8FA93}" srcOrd="1" destOrd="0" presId="urn:microsoft.com/office/officeart/2005/8/layout/vList6"/>
    <dgm:cxn modelId="{122D0FCD-0173-8A44-8E62-D99D372CFE2A}" type="presParOf" srcId="{320902B6-EDF3-4969-89E6-37D676030242}" destId="{204D8656-45A1-9841-9F42-B8425D824942}" srcOrd="3" destOrd="0" presId="urn:microsoft.com/office/officeart/2005/8/layout/vList6"/>
    <dgm:cxn modelId="{5F147352-DF6B-B24E-B890-4364D493A633}" type="presParOf" srcId="{320902B6-EDF3-4969-89E6-37D676030242}" destId="{57C94C8D-70D0-374A-AB24-9022C1EA0E63}" srcOrd="4" destOrd="0" presId="urn:microsoft.com/office/officeart/2005/8/layout/vList6"/>
    <dgm:cxn modelId="{D6ABBAA8-4117-CD4C-A88A-61F2286C9F1A}" type="presParOf" srcId="{57C94C8D-70D0-374A-AB24-9022C1EA0E63}" destId="{4499B743-7BF3-BD4F-A503-D36E54C490AA}" srcOrd="0" destOrd="0" presId="urn:microsoft.com/office/officeart/2005/8/layout/vList6"/>
    <dgm:cxn modelId="{B7216AAD-ED0F-7F48-99D4-228E3BF12920}" type="presParOf" srcId="{57C94C8D-70D0-374A-AB24-9022C1EA0E63}" destId="{0B906C7D-3169-6B48-8B49-4DBBC9D9FE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C4F47-4900-46A4-B0A4-5702DA5E4A6D}">
      <dsp:nvSpPr>
        <dsp:cNvPr id="0" name=""/>
        <dsp:cNvSpPr/>
      </dsp:nvSpPr>
      <dsp:spPr>
        <a:xfrm>
          <a:off x="0" y="5929"/>
          <a:ext cx="6508266" cy="8394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Сетевое взаимодействие специалистов Службы (межведомственное и межуровневое)</a:t>
          </a:r>
          <a:endParaRPr lang="ru-RU" sz="1600" kern="1200" dirty="0">
            <a:latin typeface="+mj-lt"/>
          </a:endParaRPr>
        </a:p>
      </dsp:txBody>
      <dsp:txXfrm>
        <a:off x="40980" y="46909"/>
        <a:ext cx="6426306" cy="757514"/>
      </dsp:txXfrm>
    </dsp:sp>
    <dsp:sp modelId="{957C450F-D00E-403D-9D23-0B28F0B86ECC}">
      <dsp:nvSpPr>
        <dsp:cNvPr id="0" name=""/>
        <dsp:cNvSpPr/>
      </dsp:nvSpPr>
      <dsp:spPr>
        <a:xfrm>
          <a:off x="0" y="946204"/>
          <a:ext cx="6508266" cy="8394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 процессов по ключевым направлениям деятельности педагога-психолога</a:t>
          </a:r>
          <a:endParaRPr lang="ru-RU" sz="1600" kern="1200" dirty="0">
            <a:latin typeface="+mj-lt"/>
          </a:endParaRPr>
        </a:p>
      </dsp:txBody>
      <dsp:txXfrm>
        <a:off x="40980" y="987184"/>
        <a:ext cx="6426306" cy="757514"/>
      </dsp:txXfrm>
    </dsp:sp>
    <dsp:sp modelId="{94B8A284-10E3-43CA-9455-5F4C4A5AEE3B}">
      <dsp:nvSpPr>
        <dsp:cNvPr id="0" name=""/>
        <dsp:cNvSpPr/>
      </dsp:nvSpPr>
      <dsp:spPr>
        <a:xfrm>
          <a:off x="0" y="1886479"/>
          <a:ext cx="6508266" cy="8394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единых стандартов оказания психологической помощи и формирование цифровых реестров психодиагностического,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психокоррекционного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психопрофилактического инструментария</a:t>
          </a:r>
          <a:endParaRPr lang="ru-RU" sz="1600" kern="1200" dirty="0">
            <a:latin typeface="+mj-lt"/>
          </a:endParaRPr>
        </a:p>
      </dsp:txBody>
      <dsp:txXfrm>
        <a:off x="40980" y="1927459"/>
        <a:ext cx="6426306" cy="757514"/>
      </dsp:txXfrm>
    </dsp:sp>
    <dsp:sp modelId="{65D10657-3240-4417-AF2F-6CCA222D5F7E}">
      <dsp:nvSpPr>
        <dsp:cNvPr id="0" name=""/>
        <dsp:cNvSpPr/>
      </dsp:nvSpPr>
      <dsp:spPr>
        <a:xfrm>
          <a:off x="0" y="2826754"/>
          <a:ext cx="6508266" cy="8394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Фиксация результатов психолого-педагогического сопровождения участников образовательных отношений и возможность пролонгированной психологической помощи;</a:t>
          </a:r>
          <a:endParaRPr lang="ru-RU" sz="1600" kern="1200" dirty="0">
            <a:latin typeface="+mj-lt"/>
          </a:endParaRPr>
        </a:p>
      </dsp:txBody>
      <dsp:txXfrm>
        <a:off x="40980" y="2867734"/>
        <a:ext cx="6426306" cy="757514"/>
      </dsp:txXfrm>
    </dsp:sp>
    <dsp:sp modelId="{1B063B67-958D-4E17-BEAE-D4EF64C8AFE7}">
      <dsp:nvSpPr>
        <dsp:cNvPr id="0" name=""/>
        <dsp:cNvSpPr/>
      </dsp:nvSpPr>
      <dsp:spPr>
        <a:xfrm>
          <a:off x="0" y="3767029"/>
          <a:ext cx="6508266" cy="8394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качества и доступности психологической помощи</a:t>
          </a:r>
          <a:endParaRPr lang="ru-RU" sz="1600" kern="1200" dirty="0">
            <a:latin typeface="+mj-lt"/>
          </a:endParaRPr>
        </a:p>
      </dsp:txBody>
      <dsp:txXfrm>
        <a:off x="40980" y="3808009"/>
        <a:ext cx="6426306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C4F47-4900-46A4-B0A4-5702DA5E4A6D}">
      <dsp:nvSpPr>
        <dsp:cNvPr id="0" name=""/>
        <dsp:cNvSpPr/>
      </dsp:nvSpPr>
      <dsp:spPr>
        <a:xfrm>
          <a:off x="0" y="0"/>
          <a:ext cx="4692975" cy="4868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доступности  и качества психологической помощи</a:t>
          </a:r>
        </a:p>
      </dsp:txBody>
      <dsp:txXfrm>
        <a:off x="23764" y="23764"/>
        <a:ext cx="4645447" cy="439278"/>
      </dsp:txXfrm>
    </dsp:sp>
    <dsp:sp modelId="{604D9137-4621-5047-A024-140EE40D3388}">
      <dsp:nvSpPr>
        <dsp:cNvPr id="0" name=""/>
        <dsp:cNvSpPr/>
      </dsp:nvSpPr>
      <dsp:spPr>
        <a:xfrm>
          <a:off x="0" y="597540"/>
          <a:ext cx="4692975" cy="4675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этических норм оказания цифровой помощи</a:t>
          </a:r>
        </a:p>
      </dsp:txBody>
      <dsp:txXfrm>
        <a:off x="22825" y="620365"/>
        <a:ext cx="4647325" cy="421924"/>
      </dsp:txXfrm>
    </dsp:sp>
    <dsp:sp modelId="{94B8A284-10E3-43CA-9455-5F4C4A5AEE3B}">
      <dsp:nvSpPr>
        <dsp:cNvPr id="0" name=""/>
        <dsp:cNvSpPr/>
      </dsp:nvSpPr>
      <dsp:spPr>
        <a:xfrm>
          <a:off x="0" y="1158579"/>
          <a:ext cx="4692975" cy="451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Онлайн и чат-консультирование</a:t>
          </a:r>
          <a:endParaRPr lang="ru-RU" sz="1600" kern="1200" dirty="0">
            <a:latin typeface="+mj-lt"/>
          </a:endParaRPr>
        </a:p>
      </dsp:txBody>
      <dsp:txXfrm>
        <a:off x="22046" y="1180625"/>
        <a:ext cx="4648883" cy="407518"/>
      </dsp:txXfrm>
    </dsp:sp>
    <dsp:sp modelId="{0AE6751D-FA8C-4041-AB96-FFBB8DDA143E}">
      <dsp:nvSpPr>
        <dsp:cNvPr id="0" name=""/>
        <dsp:cNvSpPr/>
      </dsp:nvSpPr>
      <dsp:spPr>
        <a:xfrm>
          <a:off x="0" y="1714397"/>
          <a:ext cx="4692975" cy="4718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Телефонная психологическая помощь</a:t>
          </a:r>
          <a:endParaRPr lang="ru-RU" sz="1600" kern="1200" dirty="0"/>
        </a:p>
      </dsp:txBody>
      <dsp:txXfrm>
        <a:off x="23036" y="1737433"/>
        <a:ext cx="4646903" cy="425823"/>
      </dsp:txXfrm>
    </dsp:sp>
    <dsp:sp modelId="{D93931DB-514B-7549-8859-5CB2BD10A44E}">
      <dsp:nvSpPr>
        <dsp:cNvPr id="0" name=""/>
        <dsp:cNvSpPr/>
      </dsp:nvSpPr>
      <dsp:spPr>
        <a:xfrm>
          <a:off x="0" y="2281742"/>
          <a:ext cx="4692975" cy="473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Психологическое просвещение</a:t>
          </a:r>
          <a:endParaRPr lang="ru-RU" sz="1600" kern="1200" dirty="0"/>
        </a:p>
      </dsp:txBody>
      <dsp:txXfrm>
        <a:off x="23124" y="2304866"/>
        <a:ext cx="4646727" cy="427441"/>
      </dsp:txXfrm>
    </dsp:sp>
    <dsp:sp modelId="{1DA4195D-7F20-BB4F-B667-4901ACF62068}">
      <dsp:nvSpPr>
        <dsp:cNvPr id="0" name=""/>
        <dsp:cNvSpPr/>
      </dsp:nvSpPr>
      <dsp:spPr>
        <a:xfrm>
          <a:off x="0" y="2864292"/>
          <a:ext cx="4692975" cy="428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профилактика</a:t>
          </a:r>
          <a:endParaRPr lang="ru-RU" sz="1600" kern="1200" dirty="0"/>
        </a:p>
      </dsp:txBody>
      <dsp:txXfrm>
        <a:off x="20917" y="2885209"/>
        <a:ext cx="4651141" cy="386652"/>
      </dsp:txXfrm>
    </dsp:sp>
    <dsp:sp modelId="{85A024C9-9D0A-8E45-8EDC-033C7FC049E4}">
      <dsp:nvSpPr>
        <dsp:cNvPr id="0" name=""/>
        <dsp:cNvSpPr/>
      </dsp:nvSpPr>
      <dsp:spPr>
        <a:xfrm>
          <a:off x="0" y="3390435"/>
          <a:ext cx="4692975" cy="467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коррекция</a:t>
          </a:r>
          <a:endParaRPr lang="ru-RU" sz="1600" kern="1200" dirty="0"/>
        </a:p>
      </dsp:txBody>
      <dsp:txXfrm>
        <a:off x="22800" y="3413235"/>
        <a:ext cx="4647375" cy="421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47BF0-002B-AD41-9F7F-8D04AFB32313}">
      <dsp:nvSpPr>
        <dsp:cNvPr id="0" name=""/>
        <dsp:cNvSpPr/>
      </dsp:nvSpPr>
      <dsp:spPr>
        <a:xfrm>
          <a:off x="8661146" y="0"/>
          <a:ext cx="2691565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7D963-FE8D-4641-9311-735663369BD0}">
      <dsp:nvSpPr>
        <dsp:cNvPr id="0" name=""/>
        <dsp:cNvSpPr/>
      </dsp:nvSpPr>
      <dsp:spPr>
        <a:xfrm>
          <a:off x="3544" y="0"/>
          <a:ext cx="8657601" cy="169333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rPr>
            <a:t>Кадровое обеспечение психологической службы  в системе образования</a:t>
          </a:r>
          <a:endParaRPr lang="ru-RU" sz="2400" b="1" kern="12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86206" y="82662"/>
        <a:ext cx="8492277" cy="1528009"/>
      </dsp:txXfrm>
    </dsp:sp>
    <dsp:sp modelId="{D564FB75-BE62-0F47-A2C7-9D5ACEB8FA93}">
      <dsp:nvSpPr>
        <dsp:cNvPr id="0" name=""/>
        <dsp:cNvSpPr/>
      </dsp:nvSpPr>
      <dsp:spPr>
        <a:xfrm>
          <a:off x="8060920" y="1862666"/>
          <a:ext cx="3293758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1F8FE-705A-B041-A79C-A045D06ECC0D}">
      <dsp:nvSpPr>
        <dsp:cNvPr id="0" name=""/>
        <dsp:cNvSpPr/>
      </dsp:nvSpPr>
      <dsp:spPr>
        <a:xfrm>
          <a:off x="1577" y="1862666"/>
          <a:ext cx="8059343" cy="169333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rPr>
            <a:t>Информационное обеспечение психологической службы в системе образования</a:t>
          </a:r>
          <a:endParaRPr lang="ru-RU" sz="2400" b="1" kern="12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84239" y="1945328"/>
        <a:ext cx="7894019" cy="1528009"/>
      </dsp:txXfrm>
    </dsp:sp>
    <dsp:sp modelId="{0B906C7D-3169-6B48-8B49-4DBBC9D9FED6}">
      <dsp:nvSpPr>
        <dsp:cNvPr id="0" name=""/>
        <dsp:cNvSpPr/>
      </dsp:nvSpPr>
      <dsp:spPr>
        <a:xfrm>
          <a:off x="7396771" y="3725333"/>
          <a:ext cx="3952509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9B743-7BF3-BD4F-A503-D36E54C490AA}">
      <dsp:nvSpPr>
        <dsp:cNvPr id="0" name=""/>
        <dsp:cNvSpPr/>
      </dsp:nvSpPr>
      <dsp:spPr>
        <a:xfrm>
          <a:off x="22231" y="3689197"/>
          <a:ext cx="7389796" cy="169333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rPr>
            <a:t>Совершенствование управления психологической службой в системе образования</a:t>
          </a:r>
          <a:endParaRPr lang="ru-RU" sz="2400" b="1" kern="1200" dirty="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104893" y="3771859"/>
        <a:ext cx="7224472" cy="152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998F0-FC63-48C0-B4BC-9B45B3446EE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56814-4FA5-449A-B4E5-A62027EB2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7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114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315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1442215b4_3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c1442215b4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920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4258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2521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4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13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796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17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3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9718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04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06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37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54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E082-C029-4E4F-8699-F430EF8B0A7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fc781b83c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fc781b83cc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1fc781b83cc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2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fc781b83cc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g1fc781b83cc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5212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fc781b83c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fc781b83cc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1fc781b83cc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974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904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0346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47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A780C-04FE-4678-93DB-EC16DA41B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B7D306-3FC0-4474-BDB5-BDA5CC1D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93D80-32BC-4213-B617-BD56F28F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6142E-C517-4CFD-86D7-990248D9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B0110-6592-4C81-8A02-86EA1AAD8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2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D9537-4158-42C9-A10A-2DCAEB20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2F6CD9-6F07-44C0-BB49-690FC3EFE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E27586-5DF2-4914-B02E-B8E4334A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3F0B8-C30A-4547-919A-C6245F3A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A9D5D4-A5B6-4F82-A51A-F2363755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6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0059F9-FE56-44B7-A000-369D46927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EA7D3E-2C60-4EB9-895B-44206E63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2A4E0-AC9C-4641-9759-01660090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6105-1F3A-413B-AF9B-376D7D95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1BDD1-3C57-45AB-AEA7-525ADC7B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877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5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4EA94-2171-437D-BF05-5B92885F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33DF0-47E4-4C70-AF87-070EDB91E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0903A-72B4-4B23-9EF9-827B2D27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A88D3-C01D-4342-BE99-3DD18EFE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DA816-4B19-472D-A446-A6BC3F01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19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CB634-2F46-47EF-A868-758846DC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FE108-48B7-4AF3-B81F-D35296010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34D5A-9B6B-4FF1-83B3-CA08A592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C00EF-9593-44A5-B752-BB52278D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24766E-81A4-49D0-8224-DB34EE0E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2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4E8C0-1ABF-45C6-9880-A560BA83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DB273-348D-4539-8A96-24417ED06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84FD94-2CAB-4328-96D4-2BBC8D5E9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290A7C-63D2-4CC7-91F0-9C18B0CF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CABFD-AC39-4F7E-A77C-661D4793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E668F-C7E8-4FFF-A4F4-0533E5BA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08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E79EE-ED0E-4DA4-BD2F-F9BCE066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CB3343-F2F2-48C3-8463-5CF7FBA73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D5E130-A0F9-415A-971E-6B2FF8F1C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04163A-6F30-4EC8-83B0-C7DD46A3B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030D66-C577-4ED1-9B28-B36C72E5A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59217E-8F6E-476D-899A-B9B2285F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975484-4514-4920-9EDC-0CB22D61B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123325F-CE5C-44C0-94A8-214DD9DC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8494D-96EB-459F-AD93-D51C9944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D9D00B-7CC3-4197-B320-A59C9481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419102-BADD-4B58-ADD4-17551024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C19E1B-683D-4DB8-8DEF-D8D1AE48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53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5D549-1BF8-47A0-9563-CE3FFB1E6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985A5A-F018-47F6-818E-47A7D8E4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4A902F-AB25-4910-8265-145B7178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63F02-9A37-443D-ACF4-E8347D4C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9AD74-8896-444D-851A-F62AD71B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049F7F-001A-49DC-8394-83A887A6C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36FE85-810D-4BD3-84D8-DFCFE8D3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F9BD7E-568E-49C0-B003-B26CBB74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E3F0-37E7-49B1-BCB1-921950E7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24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685C0-FAD7-4004-B808-3667A73B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0FAC221-4DB1-49F4-8921-52FC6D4B8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19574-07DB-41B2-A3B5-9C78C0B42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EA2F85-8877-482F-9E92-4B36DB98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C2762B-9173-4F8D-9939-7F9B151A6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91969-70FB-4408-878F-4D006622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9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306FA-EDE9-4395-89C5-8FDB78C3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3DF7D1-FD26-4AA8-B472-6D6E0B3E1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F305C-3783-4231-B5C4-C967ED3A1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48072-B929-48BB-8C7E-FFA34908AC3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E9102-5779-4E0C-9A5A-A288C899C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99447-5931-4DAB-BFCE-5BE24FB7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A58F7-84CE-4DB0-B70D-355DE0FF3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63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lck.ru/32Vc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gosvo.ru/uploadfiles/profstandart/01.00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chart" Target="../charts/char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4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chart" Target="../charts/chart11.xml"/><Relationship Id="rId5" Type="http://schemas.openxmlformats.org/officeDocument/2006/relationships/image" Target="../media/image40.png"/><Relationship Id="rId10" Type="http://schemas.openxmlformats.org/officeDocument/2006/relationships/chart" Target="../charts/chart10.xml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4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chart" Target="../charts/char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chart" Target="../charts/chart16.xml"/><Relationship Id="rId4" Type="http://schemas.openxmlformats.org/officeDocument/2006/relationships/image" Target="../media/image46.png"/><Relationship Id="rId9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consultant.ru/document/cons_doc_LAW_140174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legalacts.ru/doc/pismo-minprosveshchenija-rossii-ot-30052022-n-dg-134907-o-napravleni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legalacts.ru/doc/pismo-minprosveshchenija-rossii-ot-30052022-n-dg-134907-o-napravleni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"/>
          <p:cNvGrpSpPr/>
          <p:nvPr/>
        </p:nvGrpSpPr>
        <p:grpSpPr>
          <a:xfrm>
            <a:off x="275772" y="232229"/>
            <a:ext cx="11640456" cy="3575975"/>
            <a:chOff x="606972" y="220383"/>
            <a:chExt cx="9547407" cy="3917950"/>
          </a:xfrm>
        </p:grpSpPr>
        <p:sp>
          <p:nvSpPr>
            <p:cNvPr id="95" name="Google Shape;95;p1"/>
            <p:cNvSpPr/>
            <p:nvPr/>
          </p:nvSpPr>
          <p:spPr>
            <a:xfrm>
              <a:off x="1573941" y="1494193"/>
              <a:ext cx="8580438" cy="2644140"/>
            </a:xfrm>
            <a:custGeom>
              <a:avLst/>
              <a:gdLst/>
              <a:ahLst/>
              <a:cxnLst/>
              <a:rect l="l" t="t" r="r" b="b"/>
              <a:pathLst>
                <a:path w="8420735" h="2644140" extrusionOk="0">
                  <a:moveTo>
                    <a:pt x="8420696" y="0"/>
                  </a:moveTo>
                  <a:lnTo>
                    <a:pt x="1530235" y="0"/>
                  </a:lnTo>
                  <a:lnTo>
                    <a:pt x="0" y="2643974"/>
                  </a:lnTo>
                  <a:lnTo>
                    <a:pt x="8420696" y="2643974"/>
                  </a:lnTo>
                  <a:lnTo>
                    <a:pt x="8420696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endPara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606972" y="220383"/>
              <a:ext cx="3041650" cy="3917950"/>
            </a:xfrm>
            <a:custGeom>
              <a:avLst/>
              <a:gdLst/>
              <a:ahLst/>
              <a:cxnLst/>
              <a:rect l="l" t="t" r="r" b="b"/>
              <a:pathLst>
                <a:path w="3041650" h="3917950" extrusionOk="0">
                  <a:moveTo>
                    <a:pt x="3041305" y="0"/>
                  </a:moveTo>
                  <a:lnTo>
                    <a:pt x="0" y="0"/>
                  </a:lnTo>
                  <a:lnTo>
                    <a:pt x="0" y="3917480"/>
                  </a:lnTo>
                  <a:lnTo>
                    <a:pt x="795691" y="3917480"/>
                  </a:lnTo>
                  <a:lnTo>
                    <a:pt x="3041305" y="0"/>
                  </a:lnTo>
                  <a:close/>
                </a:path>
              </a:pathLst>
            </a:custGeom>
            <a:solidFill>
              <a:srgbClr val="0081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"/>
          <p:cNvSpPr/>
          <p:nvPr/>
        </p:nvSpPr>
        <p:spPr>
          <a:xfrm>
            <a:off x="275772" y="4106677"/>
            <a:ext cx="7746010" cy="2413298"/>
          </a:xfrm>
          <a:custGeom>
            <a:avLst/>
            <a:gdLst/>
            <a:ahLst/>
            <a:cxnLst/>
            <a:rect l="l" t="t" r="r" b="b"/>
            <a:pathLst>
              <a:path w="4679950" h="1804670" extrusionOk="0">
                <a:moveTo>
                  <a:pt x="4679442" y="0"/>
                </a:moveTo>
                <a:lnTo>
                  <a:pt x="0" y="0"/>
                </a:lnTo>
                <a:lnTo>
                  <a:pt x="0" y="1804276"/>
                </a:lnTo>
                <a:lnTo>
                  <a:pt x="3653320" y="1804276"/>
                </a:lnTo>
                <a:lnTo>
                  <a:pt x="4679442" y="0"/>
                </a:lnTo>
                <a:close/>
              </a:path>
            </a:pathLst>
          </a:custGeom>
          <a:solidFill>
            <a:srgbClr val="C8DDF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655086" y="4347311"/>
            <a:ext cx="44907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Ульянина Ольга Александровна,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руководитель Федерального координационного центра по обеспечению психологической службы в системе образования </a:t>
            </a:r>
            <a:r>
              <a:rPr lang="ru-RU" sz="1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Российской Федерации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доктор психологических наук,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член-корреспондент РАО</a:t>
            </a:r>
            <a:br>
              <a:rPr lang="ru-RU" sz="1800" dirty="0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</a:br>
            <a:endParaRPr sz="1800" dirty="0">
              <a:solidFill>
                <a:schemeClr val="dk1"/>
              </a:solidFill>
              <a:latin typeface="Times New Roman"/>
              <a:cs typeface="Times New Roman"/>
              <a:sym typeface="Quattrocento Sans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2239505" y="1935907"/>
            <a:ext cx="967643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ru-RU" sz="3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Психологическая служба в системе образования: состояние и перспективы развития</a:t>
            </a:r>
            <a:endParaRPr sz="36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E27663-BDD4-6B34-0398-0BE397093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83" y="4106677"/>
            <a:ext cx="4087017" cy="2724940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ка, снимок экрана, графический дизайн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6577F8E6-372B-276F-8106-6A2B8D5F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54" y="4106628"/>
            <a:ext cx="2517628" cy="24133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1E1174-6ACF-5F6B-2995-63205BE20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4909" y="232229"/>
            <a:ext cx="1452692" cy="66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025FD-EA02-EBAA-F8C9-FA099D74F5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2" r="11185" b="5842"/>
          <a:stretch/>
        </p:blipFill>
        <p:spPr>
          <a:xfrm>
            <a:off x="11117601" y="0"/>
            <a:ext cx="798339" cy="101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84617" y="0"/>
            <a:ext cx="4680858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1CB656-09E5-476A-9D23-92A99302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08453" y="4496161"/>
            <a:ext cx="9866779" cy="1427710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altLang="ru-RU" sz="18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altLang="ru-RU" sz="1800" b="1" u="sng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21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Плана мероприятий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2022-2025 годы по реализации Концепции развития психологической службы: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и обеспечение системы экстренной психологической помощи в составе психологической службы в системе общего образования и среднего профессионального образования</a:t>
            </a:r>
            <a:endParaRPr lang="ru-RU" altLang="ru-RU" sz="18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2133" y="160721"/>
            <a:ext cx="9582150" cy="2857500"/>
          </a:xfrm>
          <a:prstGeom prst="rect">
            <a:avLst/>
          </a:prstGeom>
          <a:noFill/>
          <a:ln w="60325" cmpd="dbl">
            <a:solidFill>
              <a:srgbClr val="535C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Концепцией развития психологической службы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общего образования и среднего профессионального образования организовано оказание социально-педагогической и психологической помощи, бесплатной психолого-медико-педагогической коррекции всем участникам образовательного процесса, в том числе и гражданам, оказавшимся в ТЖС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574263-3156-4A75-B3BD-9A36C773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r="5369" b="41751"/>
          <a:stretch/>
        </p:blipFill>
        <p:spPr>
          <a:xfrm>
            <a:off x="9489292" y="3839779"/>
            <a:ext cx="2068088" cy="27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2F5BF27-F0F1-B046-92EE-76B5F5CD9200}"/>
              </a:ext>
            </a:extLst>
          </p:cNvPr>
          <p:cNvSpPr/>
          <p:nvPr/>
        </p:nvSpPr>
        <p:spPr>
          <a:xfrm>
            <a:off x="1134908" y="195107"/>
            <a:ext cx="90370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План основных мероприятий, проводимых в рамках Десятилетия детства, на период до 2027 года (утв. распоряжением Правительства Российской Федерации от 23.01.2021 г. №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122-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р)</a:t>
            </a:r>
          </a:p>
          <a:p>
            <a:pPr algn="ctr"/>
            <a:endParaRPr lang="ru-RU" sz="1000" dirty="0">
              <a:latin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Ссылка: </a:t>
            </a:r>
            <a:r>
              <a:rPr lang="e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https://clck.ru/32Vcit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A6D0F3-7F00-FB4C-94D8-37372674988C}"/>
              </a:ext>
            </a:extLst>
          </p:cNvPr>
          <p:cNvSpPr/>
          <p:nvPr/>
        </p:nvSpPr>
        <p:spPr>
          <a:xfrm>
            <a:off x="940376" y="2019520"/>
            <a:ext cx="10311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78. </a:t>
            </a:r>
            <a:r>
              <a:rPr lang="ru-RU" dirty="0">
                <a:latin typeface="Times New Roman" panose="02020603050405020304" pitchFamily="18" charset="0"/>
              </a:rPr>
              <a:t>Развитие сети служб, предоставляющих детям и родителям квалифицированную экстренную анонимную психологическую помощь в дистанционной форме 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3FC71F-061D-6544-B9A6-62D464EEEAF6}"/>
              </a:ext>
            </a:extLst>
          </p:cNvPr>
          <p:cNvSpPr/>
          <p:nvPr/>
        </p:nvSpPr>
        <p:spPr>
          <a:xfrm>
            <a:off x="288585" y="3210271"/>
            <a:ext cx="55703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сформирована стабильно работающая система повышения профессиональных компетенций специалистов, ответственных за организацию и предоставление психологической помощи детям и родителям;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обеспечено предоставление экстренной анонимной психологической помощи детям и родителям по детскому телефону доверия на всей территории Российской Федерации; </a:t>
            </a:r>
            <a:endParaRPr lang="ru-RU" sz="17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создан информационный ресурс для обеспечения профессионального взаимодействия специалистов служб экстренной психологической помощи </a:t>
            </a:r>
            <a:endParaRPr lang="ru-RU" sz="17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67C763B-3035-2042-A056-B5A6EAD02EC3}"/>
              </a:ext>
            </a:extLst>
          </p:cNvPr>
          <p:cNvSpPr/>
          <p:nvPr/>
        </p:nvSpPr>
        <p:spPr>
          <a:xfrm>
            <a:off x="6677656" y="3266514"/>
            <a:ext cx="490178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во всех субъектах Российской Федерации предоставление экстренной анонимной психологической помощи; </a:t>
            </a:r>
            <a:endParaRPr lang="ru-RU" sz="17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по детскому телефону доверия осуществляется в круглосуточном режиме;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сформирована стабильно работающая система повышения профессиональных компетенций специалистов, ответственных за организацию и предоставление психологической помощи детям и родителям </a:t>
            </a:r>
            <a:endParaRPr lang="ru-RU" sz="17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82E74C-9AA1-B845-BE02-33E80943000F}"/>
              </a:ext>
            </a:extLst>
          </p:cNvPr>
          <p:cNvSpPr/>
          <p:nvPr/>
        </p:nvSpPr>
        <p:spPr>
          <a:xfrm>
            <a:off x="1870741" y="2751421"/>
            <a:ext cx="2406088" cy="373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– 2024 годы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CCA8923-53A0-814E-B877-B2F0F21DA50F}"/>
              </a:ext>
            </a:extLst>
          </p:cNvPr>
          <p:cNvSpPr/>
          <p:nvPr/>
        </p:nvSpPr>
        <p:spPr>
          <a:xfrm>
            <a:off x="7915173" y="2739280"/>
            <a:ext cx="2406088" cy="373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 – 2027 годы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2CD18F6-BDD8-254E-BDE3-B4E269068F11}"/>
              </a:ext>
            </a:extLst>
          </p:cNvPr>
          <p:cNvSpPr/>
          <p:nvPr/>
        </p:nvSpPr>
        <p:spPr>
          <a:xfrm>
            <a:off x="6266137" y="3087457"/>
            <a:ext cx="45719" cy="310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51EEB52-3D24-2346-B82A-109C98F6C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763" y="859091"/>
            <a:ext cx="1200329" cy="12003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2F25A-408C-A28E-2DD9-E0158BEBE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407B73-E089-1762-974F-25CDC5BA3FD4}"/>
              </a:ext>
            </a:extLst>
          </p:cNvPr>
          <p:cNvSpPr/>
          <p:nvPr/>
        </p:nvSpPr>
        <p:spPr>
          <a:xfrm>
            <a:off x="940376" y="120868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015C6F-104A-4E8D-EB7D-4C42D369A26D}"/>
              </a:ext>
            </a:extLst>
          </p:cNvPr>
          <p:cNvSpPr/>
          <p:nvPr/>
        </p:nvSpPr>
        <p:spPr>
          <a:xfrm>
            <a:off x="945808" y="214537"/>
            <a:ext cx="59319" cy="10553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0F7DD6-155D-817A-0751-2F8B4B0657F6}"/>
              </a:ext>
            </a:extLst>
          </p:cNvPr>
          <p:cNvSpPr/>
          <p:nvPr/>
        </p:nvSpPr>
        <p:spPr>
          <a:xfrm>
            <a:off x="945808" y="168819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891C24-7D4C-D283-F34B-A04A8F043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796" t="1221"/>
          <a:stretch/>
        </p:blipFill>
        <p:spPr>
          <a:xfrm rot="16200000">
            <a:off x="5896085" y="600199"/>
            <a:ext cx="39983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59A055D-709B-044A-BD2B-05816DFC4ED4}"/>
              </a:ext>
            </a:extLst>
          </p:cNvPr>
          <p:cNvSpPr/>
          <p:nvPr/>
        </p:nvSpPr>
        <p:spPr>
          <a:xfrm>
            <a:off x="4024692" y="227389"/>
            <a:ext cx="2665508" cy="738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Вход на портал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D9E519-836C-E94E-94F1-5FB97CB02858}"/>
              </a:ext>
            </a:extLst>
          </p:cNvPr>
          <p:cNvSpPr/>
          <p:nvPr/>
        </p:nvSpPr>
        <p:spPr>
          <a:xfrm>
            <a:off x="1620513" y="672607"/>
            <a:ext cx="8700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стандарт. Педагог-психолог (психолог в сфере образования)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(утв.  приказом Министерства труда  и социальной защиты  Российской Федерации от 24.07.2015 г. №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н)</a:t>
            </a:r>
          </a:p>
          <a:p>
            <a:pPr algn="ctr"/>
            <a:r>
              <a:rPr lang="ru-RU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ылка: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https://fgosvo.ru/uploadfiles/profstandart/01.002.pdf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7510A1-36FE-034F-AD46-F7735F93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692" y="651850"/>
            <a:ext cx="1442157" cy="141292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6DD4C6-F15D-C149-B8D7-CFFF8F2538B8}"/>
              </a:ext>
            </a:extLst>
          </p:cNvPr>
          <p:cNvSpPr/>
          <p:nvPr/>
        </p:nvSpPr>
        <p:spPr>
          <a:xfrm>
            <a:off x="307761" y="3559629"/>
            <a:ext cx="371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вида профессиональной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D971E8-B304-8945-916B-E513CB6ACB68}"/>
              </a:ext>
            </a:extLst>
          </p:cNvPr>
          <p:cNvSpPr/>
          <p:nvPr/>
        </p:nvSpPr>
        <p:spPr>
          <a:xfrm>
            <a:off x="4889613" y="2789830"/>
            <a:ext cx="69661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образовательного процесса в образовательных организациях общего, профессионального и дополнительного образования, основных и дополнительных образовательных программ; оказание психолого-педагогической помощи лицам с ограниченными возможностями здоровья, испытывающим трудности в освоении основных общеобразовательных программ, развитии и социальной адаптации, в том числе несовершеннолетним обучающимся, признанным в случаях и в порядке, которые предусмотрены уголовно-процессуальным законодательством, подозреваемыми, обвиняемыми или подсудимыми по уголовному делу либо являющимся потерпевшими или свидетелями преступления</a:t>
            </a:r>
          </a:p>
        </p:txBody>
      </p:sp>
      <p:sp>
        <p:nvSpPr>
          <p:cNvPr id="13" name="Стрелка вправо с вырезом 12">
            <a:extLst>
              <a:ext uri="{FF2B5EF4-FFF2-40B4-BE49-F238E27FC236}">
                <a16:creationId xmlns:a16="http://schemas.microsoft.com/office/drawing/2014/main" id="{5D147885-0608-8442-9E9F-92A88ED2F591}"/>
              </a:ext>
            </a:extLst>
          </p:cNvPr>
          <p:cNvSpPr/>
          <p:nvPr/>
        </p:nvSpPr>
        <p:spPr>
          <a:xfrm>
            <a:off x="4024692" y="3581169"/>
            <a:ext cx="841829" cy="603249"/>
          </a:xfrm>
          <a:prstGeom prst="notch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Google Shape;224;p7">
            <a:extLst>
              <a:ext uri="{FF2B5EF4-FFF2-40B4-BE49-F238E27FC236}">
                <a16:creationId xmlns:a16="http://schemas.microsoft.com/office/drawing/2014/main" id="{38519698-263C-9E4C-8107-0F6DFBDDCB0E}"/>
              </a:ext>
            </a:extLst>
          </p:cNvPr>
          <p:cNvGrpSpPr/>
          <p:nvPr/>
        </p:nvGrpSpPr>
        <p:grpSpPr>
          <a:xfrm>
            <a:off x="3181531" y="109954"/>
            <a:ext cx="8702708" cy="541893"/>
            <a:chOff x="615187" y="231889"/>
            <a:chExt cx="9436734" cy="568592"/>
          </a:xfrm>
        </p:grpSpPr>
        <p:sp>
          <p:nvSpPr>
            <p:cNvPr id="15" name="Google Shape;225;p7">
              <a:extLst>
                <a:ext uri="{FF2B5EF4-FFF2-40B4-BE49-F238E27FC236}">
                  <a16:creationId xmlns:a16="http://schemas.microsoft.com/office/drawing/2014/main" id="{66E8F802-08FE-814F-99F3-0075209A9596}"/>
                </a:ext>
              </a:extLst>
            </p:cNvPr>
            <p:cNvSpPr/>
            <p:nvPr/>
          </p:nvSpPr>
          <p:spPr>
            <a:xfrm>
              <a:off x="615187" y="389636"/>
              <a:ext cx="1679575" cy="410845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26;p7">
              <a:extLst>
                <a:ext uri="{FF2B5EF4-FFF2-40B4-BE49-F238E27FC236}">
                  <a16:creationId xmlns:a16="http://schemas.microsoft.com/office/drawing/2014/main" id="{5C76E1AE-FEAF-734C-9508-0F9C47E13E41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27;p7">
              <a:extLst>
                <a:ext uri="{FF2B5EF4-FFF2-40B4-BE49-F238E27FC236}">
                  <a16:creationId xmlns:a16="http://schemas.microsoft.com/office/drawing/2014/main" id="{A30ACC41-BCBD-AA47-BC43-7F803280A4A0}"/>
                </a:ext>
              </a:extLst>
            </p:cNvPr>
            <p:cNvSpPr/>
            <p:nvPr/>
          </p:nvSpPr>
          <p:spPr>
            <a:xfrm>
              <a:off x="2294762" y="241811"/>
              <a:ext cx="7757159" cy="40640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28;p7">
            <a:extLst>
              <a:ext uri="{FF2B5EF4-FFF2-40B4-BE49-F238E27FC236}">
                <a16:creationId xmlns:a16="http://schemas.microsoft.com/office/drawing/2014/main" id="{D8F36CD9-8099-3F4F-8299-5BBF47A1590D}"/>
              </a:ext>
            </a:extLst>
          </p:cNvPr>
          <p:cNvSpPr/>
          <p:nvPr/>
        </p:nvSpPr>
        <p:spPr>
          <a:xfrm>
            <a:off x="355124" y="6467823"/>
            <a:ext cx="11433386" cy="221238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F44839-41F1-3443-938F-437BF679D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4" y="132497"/>
            <a:ext cx="1357200" cy="510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5C4A5C-298B-CC4B-B4F1-88454A90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816" y="159899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235757-85C6-FE45-8FC0-7C1D45A9B7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2" r="11185" b="5842"/>
          <a:stretch/>
        </p:blipFill>
        <p:spPr>
          <a:xfrm>
            <a:off x="2566952" y="-17636"/>
            <a:ext cx="614579" cy="7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9963" y="1191491"/>
            <a:ext cx="8802655" cy="28859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Анализ результатов анкетирования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по вопросам актуализации профессионального стандарта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«Педагог-психолог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(психолог в сфере образования)»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781175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BADA5F-67FA-4DA4-8AF3-8892891D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57003" y="147756"/>
            <a:ext cx="8898378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Общая численность респондентов, принявших участие </a:t>
            </a:r>
          </a:p>
          <a:p>
            <a:r>
              <a:rPr lang="ru-RU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анкетировании</a:t>
            </a:r>
            <a:r>
              <a:rPr lang="en-US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по вопросам актуализации профессионального стандарта </a:t>
            </a:r>
            <a:b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«Педагог-психолог (психолог в сфере образования)»</a:t>
            </a:r>
            <a:r>
              <a:rPr lang="ru-RU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по федеральным округам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BADA5F-67FA-4DA4-8AF3-8892891D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DB32D5-0A1E-4718-95BF-C8A94E1D4F61}"/>
              </a:ext>
            </a:extLst>
          </p:cNvPr>
          <p:cNvSpPr txBox="1"/>
          <p:nvPr/>
        </p:nvSpPr>
        <p:spPr>
          <a:xfrm>
            <a:off x="464076" y="5916920"/>
            <a:ext cx="11475720" cy="366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Общая численность респондентов составила 1616 человек. </a:t>
            </a:r>
          </a:p>
        </p:txBody>
      </p:sp>
      <p:pic>
        <p:nvPicPr>
          <p:cNvPr id="4" name="Рисунок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85CE0B3-54ED-8B4C-9F02-506BF611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4" y="1039051"/>
            <a:ext cx="10729191" cy="47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1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1CB656-09E5-476A-9D23-92A99302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1F86C9F-57FE-974F-835B-E28BFE562862}"/>
              </a:ext>
            </a:extLst>
          </p:cNvPr>
          <p:cNvSpPr/>
          <p:nvPr/>
        </p:nvSpPr>
        <p:spPr>
          <a:xfrm>
            <a:off x="390525" y="1486981"/>
            <a:ext cx="11410950" cy="4504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F9DCB2-84AD-DE4F-B923-37FD3EBA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1" y="2187411"/>
            <a:ext cx="11134724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основной цели: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оказание экстренной психолого-педагогической помощи несовершеннолетним, оказавшимся в трудной жизненной ситуации;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ts val="300"/>
              </a:spcAft>
              <a:buFont typeface="+mj-lt"/>
              <a:buAutoNum type="arabicPeriod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осуществление психолого-педагогического </a:t>
            </a:r>
            <a:r>
              <a:rPr lang="ru-RU" dirty="0">
                <a:ea typeface="Calibri" pitchFamily="34" charset="0"/>
                <a:cs typeface="Times New Roman" panose="02020603050405020304" pitchFamily="18" charset="0"/>
              </a:rPr>
              <a:t>сопровождения участников образовательных отношений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в кризисных ситуациях;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работа с детьми «группы риска», находящихся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в социально-опасном положении, проживающих кризисные состояния (горевание, последствия жестокого обращения, суицидального поведения, жертвы сект и групп деструктивной направленности);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anose="02020603050405020304" pitchFamily="18" charset="0"/>
              </a:rPr>
              <a:t>психологическое сопровождение детей из семей вынужденных переселенцев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3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/>
          <p:nvPr/>
        </p:nvSpPr>
        <p:spPr>
          <a:xfrm>
            <a:off x="0" y="104775"/>
            <a:ext cx="12192000" cy="73342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Модель оказания экстренной и кризисной психологической помощи 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системе образования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5" name="Google Shape;215;p3" descr="C:\Users\User\Downloads\06b6f8b723f0f24cdbd54237aa519c8fцц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5573250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"/>
          <p:cNvSpPr txBox="1"/>
          <p:nvPr/>
        </p:nvSpPr>
        <p:spPr>
          <a:xfrm>
            <a:off x="1587500" y="1674506"/>
            <a:ext cx="359410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ФЕДЕРАЛЬНЫЙ УРОВЕНЬ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 мобильной бригады ФКЦ МГППУ Минпросвещения России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1549400" y="3003947"/>
            <a:ext cx="37973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РЕГИОНАЛЬНЫЙ УРОВЕНЬ</a:t>
            </a:r>
            <a:endParaRPr sz="16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 антикризисных служб субъекта Российской Федерации</a:t>
            </a: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1549400" y="4471194"/>
            <a:ext cx="37973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ЛОКАЛЬНЫЙ УРОВЕНЬ</a:t>
            </a:r>
            <a:endParaRPr sz="16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 образовательной организации</a:t>
            </a:r>
            <a:endParaRPr/>
          </a:p>
        </p:txBody>
      </p:sp>
      <p:cxnSp>
        <p:nvCxnSpPr>
          <p:cNvPr id="219" name="Google Shape;219;p3"/>
          <p:cNvCxnSpPr/>
          <p:nvPr/>
        </p:nvCxnSpPr>
        <p:spPr>
          <a:xfrm>
            <a:off x="5497050" y="2057400"/>
            <a:ext cx="598950" cy="0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0" name="Google Shape;220;p3"/>
          <p:cNvCxnSpPr/>
          <p:nvPr/>
        </p:nvCxnSpPr>
        <p:spPr>
          <a:xfrm>
            <a:off x="6096000" y="2057399"/>
            <a:ext cx="0" cy="1869877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1" name="Google Shape;221;p3"/>
          <p:cNvSpPr/>
          <p:nvPr/>
        </p:nvSpPr>
        <p:spPr>
          <a:xfrm>
            <a:off x="7048500" y="2084170"/>
            <a:ext cx="4953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Очная психологическая помощь – выездные мобильные бригады экстренного реагирования ФКЦ МГППУ</a:t>
            </a: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7048500" y="3596323"/>
            <a:ext cx="52451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Дистанционная круглосуточная психологическая помощь федеральный детский телефон доверия ФКЦ МГППУ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3" name="Google Shape;223;p3"/>
          <p:cNvCxnSpPr/>
          <p:nvPr/>
        </p:nvCxnSpPr>
        <p:spPr>
          <a:xfrm>
            <a:off x="6096000" y="2538800"/>
            <a:ext cx="534425" cy="0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3"/>
          <p:cNvCxnSpPr/>
          <p:nvPr/>
        </p:nvCxnSpPr>
        <p:spPr>
          <a:xfrm>
            <a:off x="6096000" y="3900676"/>
            <a:ext cx="534425" cy="0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5" name="Google Shape;225;p3"/>
          <p:cNvSpPr/>
          <p:nvPr/>
        </p:nvSpPr>
        <p:spPr>
          <a:xfrm>
            <a:off x="6630424" y="2399100"/>
            <a:ext cx="278375" cy="279399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6618235" y="3760976"/>
            <a:ext cx="278375" cy="279399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88659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8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238;p4">
            <a:extLst>
              <a:ext uri="{FF2B5EF4-FFF2-40B4-BE49-F238E27FC236}">
                <a16:creationId xmlns:a16="http://schemas.microsoft.com/office/drawing/2014/main" id="{2F4B22F9-BBA3-4C63-DA4D-B212D3AB68FE}"/>
              </a:ext>
            </a:extLst>
          </p:cNvPr>
          <p:cNvSpPr/>
          <p:nvPr/>
        </p:nvSpPr>
        <p:spPr>
          <a:xfrm>
            <a:off x="656002" y="1305808"/>
            <a:ext cx="1337377" cy="133737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242;p4">
            <a:extLst>
              <a:ext uri="{FF2B5EF4-FFF2-40B4-BE49-F238E27FC236}">
                <a16:creationId xmlns:a16="http://schemas.microsoft.com/office/drawing/2014/main" id="{C6AE39EE-B036-AD3B-E41A-CE3EF17FC94C}"/>
              </a:ext>
            </a:extLst>
          </p:cNvPr>
          <p:cNvSpPr/>
          <p:nvPr/>
        </p:nvSpPr>
        <p:spPr>
          <a:xfrm>
            <a:off x="650809" y="4139282"/>
            <a:ext cx="1337377" cy="133737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246;p4">
            <a:extLst>
              <a:ext uri="{FF2B5EF4-FFF2-40B4-BE49-F238E27FC236}">
                <a16:creationId xmlns:a16="http://schemas.microsoft.com/office/drawing/2014/main" id="{D4E77AE4-1A0D-0A10-443D-B546995531A6}"/>
              </a:ext>
            </a:extLst>
          </p:cNvPr>
          <p:cNvSpPr/>
          <p:nvPr/>
        </p:nvSpPr>
        <p:spPr>
          <a:xfrm>
            <a:off x="6512545" y="1317329"/>
            <a:ext cx="1337377" cy="133737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250;p4">
            <a:extLst>
              <a:ext uri="{FF2B5EF4-FFF2-40B4-BE49-F238E27FC236}">
                <a16:creationId xmlns:a16="http://schemas.microsoft.com/office/drawing/2014/main" id="{F08450FD-F82C-458D-07DD-909584689CB9}"/>
              </a:ext>
            </a:extLst>
          </p:cNvPr>
          <p:cNvSpPr/>
          <p:nvPr/>
        </p:nvSpPr>
        <p:spPr>
          <a:xfrm>
            <a:off x="6544743" y="4227162"/>
            <a:ext cx="1337377" cy="133737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" y="741269"/>
            <a:ext cx="12192000" cy="0"/>
          </a:xfrm>
          <a:prstGeom prst="line">
            <a:avLst/>
          </a:prstGeom>
          <a:ln w="12700">
            <a:solidFill>
              <a:srgbClr val="5E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336860" y="117495"/>
            <a:ext cx="1079719" cy="528668"/>
            <a:chOff x="6247206" y="200516"/>
            <a:chExt cx="2573266" cy="1260000"/>
          </a:xfrm>
        </p:grpSpPr>
        <p:grpSp>
          <p:nvGrpSpPr>
            <p:cNvPr id="17" name="Группа 16"/>
            <p:cNvGrpSpPr>
              <a:grpSpLocks noChangeAspect="1"/>
            </p:cNvGrpSpPr>
            <p:nvPr/>
          </p:nvGrpSpPr>
          <p:grpSpPr>
            <a:xfrm>
              <a:off x="6247206" y="200516"/>
              <a:ext cx="2573266" cy="1260000"/>
              <a:chOff x="1025368" y="811852"/>
              <a:chExt cx="7990881" cy="3912735"/>
            </a:xfrm>
          </p:grpSpPr>
          <p:grpSp>
            <p:nvGrpSpPr>
              <p:cNvPr id="21" name="Группа 20"/>
              <p:cNvGrpSpPr/>
              <p:nvPr/>
            </p:nvGrpSpPr>
            <p:grpSpPr>
              <a:xfrm flipH="1">
                <a:off x="1232698" y="2139788"/>
                <a:ext cx="3702662" cy="2411384"/>
                <a:chOff x="4688449" y="1826144"/>
                <a:chExt cx="4674586" cy="3044356"/>
              </a:xfrm>
            </p:grpSpPr>
            <p:sp>
              <p:nvSpPr>
                <p:cNvPr id="41" name="Полилиния 40"/>
                <p:cNvSpPr/>
                <p:nvPr/>
              </p:nvSpPr>
              <p:spPr>
                <a:xfrm>
                  <a:off x="4864673" y="2703106"/>
                  <a:ext cx="4230971" cy="1935647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358012"/>
                    <a:gd name="connsiteY0" fmla="*/ 1508834 h 1508833"/>
                    <a:gd name="connsiteX1" fmla="*/ 3358012 w 3358012"/>
                    <a:gd name="connsiteY1" fmla="*/ 750 h 1508833"/>
                    <a:gd name="connsiteX2" fmla="*/ 3358011 w 3358012"/>
                    <a:gd name="connsiteY2" fmla="*/ 422782 h 1508833"/>
                    <a:gd name="connsiteX3" fmla="*/ 0 w 3358012"/>
                    <a:gd name="connsiteY3" fmla="*/ 1508834 h 1508833"/>
                    <a:gd name="connsiteX0" fmla="*/ 0 w 3319956"/>
                    <a:gd name="connsiteY0" fmla="*/ 1600037 h 1600037"/>
                    <a:gd name="connsiteX1" fmla="*/ 3319956 w 3319956"/>
                    <a:gd name="connsiteY1" fmla="*/ 619 h 1600037"/>
                    <a:gd name="connsiteX2" fmla="*/ 3319955 w 3319956"/>
                    <a:gd name="connsiteY2" fmla="*/ 422651 h 1600037"/>
                    <a:gd name="connsiteX3" fmla="*/ 0 w 3319956"/>
                    <a:gd name="connsiteY3" fmla="*/ 1600037 h 1600037"/>
                    <a:gd name="connsiteX0" fmla="*/ 0 w 3380845"/>
                    <a:gd name="connsiteY0" fmla="*/ 1546829 h 1546829"/>
                    <a:gd name="connsiteX1" fmla="*/ 3380845 w 3380845"/>
                    <a:gd name="connsiteY1" fmla="*/ 689 h 1546829"/>
                    <a:gd name="connsiteX2" fmla="*/ 3380844 w 3380845"/>
                    <a:gd name="connsiteY2" fmla="*/ 422721 h 1546829"/>
                    <a:gd name="connsiteX3" fmla="*/ 0 w 3380845"/>
                    <a:gd name="connsiteY3" fmla="*/ 1546829 h 1546829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0845" h="1546718">
                      <a:moveTo>
                        <a:pt x="0" y="1546718"/>
                      </a:moveTo>
                      <a:cubicBezTo>
                        <a:pt x="1102450" y="506776"/>
                        <a:pt x="2044414" y="-19938"/>
                        <a:pt x="3380845" y="578"/>
                      </a:cubicBezTo>
                      <a:cubicBezTo>
                        <a:pt x="3380845" y="141255"/>
                        <a:pt x="3380844" y="281933"/>
                        <a:pt x="3380844" y="422610"/>
                      </a:cubicBezTo>
                      <a:cubicBezTo>
                        <a:pt x="2504544" y="416748"/>
                        <a:pt x="1428901" y="688306"/>
                        <a:pt x="0" y="1546718"/>
                      </a:cubicBezTo>
                      <a:close/>
                    </a:path>
                  </a:pathLst>
                </a:custGeom>
                <a:solidFill>
                  <a:srgbClr val="0C4CA3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олилиния 41"/>
                <p:cNvSpPr/>
                <p:nvPr/>
              </p:nvSpPr>
              <p:spPr>
                <a:xfrm>
                  <a:off x="4936141" y="3627625"/>
                  <a:ext cx="4426894" cy="1242875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13980 h 1013980"/>
                    <a:gd name="connsiteX1" fmla="*/ 3491735 w 3491735"/>
                    <a:gd name="connsiteY1" fmla="*/ 45771 h 1013980"/>
                    <a:gd name="connsiteX2" fmla="*/ 3491734 w 3491735"/>
                    <a:gd name="connsiteY2" fmla="*/ 415049 h 1013980"/>
                    <a:gd name="connsiteX3" fmla="*/ 0 w 3491735"/>
                    <a:gd name="connsiteY3" fmla="*/ 1013980 h 1013980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402" h="993145">
                      <a:moveTo>
                        <a:pt x="0" y="993145"/>
                      </a:moveTo>
                      <a:cubicBezTo>
                        <a:pt x="1220293" y="154244"/>
                        <a:pt x="2605417" y="-122217"/>
                        <a:pt x="3537402" y="47769"/>
                      </a:cubicBezTo>
                      <a:cubicBezTo>
                        <a:pt x="3537402" y="188446"/>
                        <a:pt x="3537401" y="276370"/>
                        <a:pt x="3537401" y="417047"/>
                      </a:cubicBezTo>
                      <a:cubicBezTo>
                        <a:pt x="2625932" y="358431"/>
                        <a:pt x="1540840" y="387346"/>
                        <a:pt x="0" y="993145"/>
                      </a:cubicBezTo>
                      <a:close/>
                    </a:path>
                  </a:pathLst>
                </a:custGeom>
                <a:solidFill>
                  <a:srgbClr val="FF0000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олилиния 42"/>
                <p:cNvSpPr/>
                <p:nvPr/>
              </p:nvSpPr>
              <p:spPr>
                <a:xfrm>
                  <a:off x="4688449" y="1826144"/>
                  <a:ext cx="4192538" cy="2729939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487135"/>
                    <a:gd name="connsiteY0" fmla="*/ 2348860 h 2348860"/>
                    <a:gd name="connsiteX1" fmla="*/ 3469551 w 3487135"/>
                    <a:gd name="connsiteY1" fmla="*/ 0 h 2348860"/>
                    <a:gd name="connsiteX2" fmla="*/ 3487135 w 3487135"/>
                    <a:gd name="connsiteY2" fmla="*/ 430823 h 2348860"/>
                    <a:gd name="connsiteX3" fmla="*/ 0 w 3487135"/>
                    <a:gd name="connsiteY3" fmla="*/ 2348860 h 2348860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134" h="2181415">
                      <a:moveTo>
                        <a:pt x="0" y="2181415"/>
                      </a:moveTo>
                      <a:cubicBezTo>
                        <a:pt x="773724" y="847915"/>
                        <a:pt x="2031288" y="164123"/>
                        <a:pt x="3332550" y="0"/>
                      </a:cubicBezTo>
                      <a:lnTo>
                        <a:pt x="3350134" y="430823"/>
                      </a:lnTo>
                      <a:cubicBezTo>
                        <a:pt x="2640888" y="424961"/>
                        <a:pt x="1255418" y="834967"/>
                        <a:pt x="0" y="2181415"/>
                      </a:cubicBezTo>
                      <a:close/>
                    </a:path>
                  </a:pathLst>
                </a:custGeom>
                <a:solidFill>
                  <a:schemeClr val="bg1">
                    <a:alpha val="3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>
                <a:off x="1025368" y="1939803"/>
                <a:ext cx="3974234" cy="2784784"/>
                <a:chOff x="332536" y="1758462"/>
                <a:chExt cx="4009293" cy="2809351"/>
              </a:xfrm>
              <a:effectLst>
                <a:outerShdw blurRad="177800" dist="38100" dir="8100000" algn="tr" rotWithShape="0">
                  <a:prstClr val="black">
                    <a:alpha val="47000"/>
                  </a:prstClr>
                </a:outerShdw>
              </a:effectLst>
            </p:grpSpPr>
            <p:sp>
              <p:nvSpPr>
                <p:cNvPr id="38" name="Полилиния 37"/>
                <p:cNvSpPr/>
                <p:nvPr/>
              </p:nvSpPr>
              <p:spPr>
                <a:xfrm flipH="1">
                  <a:off x="534759" y="2459633"/>
                  <a:ext cx="3807070" cy="1934684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7070" h="1934683">
                      <a:moveTo>
                        <a:pt x="0" y="1934683"/>
                      </a:moveTo>
                      <a:cubicBezTo>
                        <a:pt x="1011116" y="803407"/>
                        <a:pt x="2470639" y="-20141"/>
                        <a:pt x="3807070" y="375"/>
                      </a:cubicBezTo>
                      <a:cubicBezTo>
                        <a:pt x="3807070" y="141052"/>
                        <a:pt x="3807069" y="281730"/>
                        <a:pt x="3807069" y="422407"/>
                      </a:cubicBezTo>
                      <a:cubicBezTo>
                        <a:pt x="2930769" y="416545"/>
                        <a:pt x="1307123" y="832714"/>
                        <a:pt x="0" y="193468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4CA3"/>
                    </a:gs>
                    <a:gs pos="100000">
                      <a:srgbClr val="0C4CA3"/>
                    </a:gs>
                    <a:gs pos="50000">
                      <a:srgbClr val="47C7EE">
                        <a:lumMod val="70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 flipH="1">
                  <a:off x="763360" y="1758462"/>
                  <a:ext cx="3578469" cy="2470638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8469" h="2470638">
                      <a:moveTo>
                        <a:pt x="0" y="2470638"/>
                      </a:moveTo>
                      <a:cubicBezTo>
                        <a:pt x="773724" y="1137138"/>
                        <a:pt x="2259623" y="164123"/>
                        <a:pt x="3560885" y="0"/>
                      </a:cubicBezTo>
                      <a:lnTo>
                        <a:pt x="3578469" y="430823"/>
                      </a:lnTo>
                      <a:cubicBezTo>
                        <a:pt x="2869223" y="424961"/>
                        <a:pt x="1148862" y="1078523"/>
                        <a:pt x="0" y="247063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50000">
                      <a:schemeClr val="bg1">
                        <a:lumMod val="74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 flipH="1">
                  <a:off x="332536" y="3167592"/>
                  <a:ext cx="4009293" cy="1400221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9293" h="1400221">
                      <a:moveTo>
                        <a:pt x="0" y="1400221"/>
                      </a:moveTo>
                      <a:cubicBezTo>
                        <a:pt x="1151793" y="462375"/>
                        <a:pt x="3077308" y="-141365"/>
                        <a:pt x="4009293" y="28621"/>
                      </a:cubicBezTo>
                      <a:cubicBezTo>
                        <a:pt x="4009293" y="169298"/>
                        <a:pt x="4009292" y="257222"/>
                        <a:pt x="4009292" y="397899"/>
                      </a:cubicBezTo>
                      <a:cubicBezTo>
                        <a:pt x="3097823" y="339283"/>
                        <a:pt x="1403839" y="535644"/>
                        <a:pt x="0" y="140022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100000">
                      <a:srgbClr val="FF0000"/>
                    </a:gs>
                    <a:gs pos="50000">
                      <a:srgbClr val="FF2525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Группа 22"/>
              <p:cNvGrpSpPr/>
              <p:nvPr/>
            </p:nvGrpSpPr>
            <p:grpSpPr>
              <a:xfrm>
                <a:off x="5124474" y="2110185"/>
                <a:ext cx="3702662" cy="2411384"/>
                <a:chOff x="4688449" y="1826144"/>
                <a:chExt cx="4674586" cy="3044356"/>
              </a:xfrm>
            </p:grpSpPr>
            <p:sp>
              <p:nvSpPr>
                <p:cNvPr id="35" name="Полилиния 34"/>
                <p:cNvSpPr/>
                <p:nvPr/>
              </p:nvSpPr>
              <p:spPr>
                <a:xfrm>
                  <a:off x="4864673" y="2703106"/>
                  <a:ext cx="4230971" cy="1935647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358012"/>
                    <a:gd name="connsiteY0" fmla="*/ 1508834 h 1508833"/>
                    <a:gd name="connsiteX1" fmla="*/ 3358012 w 3358012"/>
                    <a:gd name="connsiteY1" fmla="*/ 750 h 1508833"/>
                    <a:gd name="connsiteX2" fmla="*/ 3358011 w 3358012"/>
                    <a:gd name="connsiteY2" fmla="*/ 422782 h 1508833"/>
                    <a:gd name="connsiteX3" fmla="*/ 0 w 3358012"/>
                    <a:gd name="connsiteY3" fmla="*/ 1508834 h 1508833"/>
                    <a:gd name="connsiteX0" fmla="*/ 0 w 3319956"/>
                    <a:gd name="connsiteY0" fmla="*/ 1600037 h 1600037"/>
                    <a:gd name="connsiteX1" fmla="*/ 3319956 w 3319956"/>
                    <a:gd name="connsiteY1" fmla="*/ 619 h 1600037"/>
                    <a:gd name="connsiteX2" fmla="*/ 3319955 w 3319956"/>
                    <a:gd name="connsiteY2" fmla="*/ 422651 h 1600037"/>
                    <a:gd name="connsiteX3" fmla="*/ 0 w 3319956"/>
                    <a:gd name="connsiteY3" fmla="*/ 1600037 h 1600037"/>
                    <a:gd name="connsiteX0" fmla="*/ 0 w 3380845"/>
                    <a:gd name="connsiteY0" fmla="*/ 1546829 h 1546829"/>
                    <a:gd name="connsiteX1" fmla="*/ 3380845 w 3380845"/>
                    <a:gd name="connsiteY1" fmla="*/ 689 h 1546829"/>
                    <a:gd name="connsiteX2" fmla="*/ 3380844 w 3380845"/>
                    <a:gd name="connsiteY2" fmla="*/ 422721 h 1546829"/>
                    <a:gd name="connsiteX3" fmla="*/ 0 w 3380845"/>
                    <a:gd name="connsiteY3" fmla="*/ 1546829 h 1546829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0845" h="1546718">
                      <a:moveTo>
                        <a:pt x="0" y="1546718"/>
                      </a:moveTo>
                      <a:cubicBezTo>
                        <a:pt x="1102450" y="506776"/>
                        <a:pt x="2044414" y="-19938"/>
                        <a:pt x="3380845" y="578"/>
                      </a:cubicBezTo>
                      <a:cubicBezTo>
                        <a:pt x="3380845" y="141255"/>
                        <a:pt x="3380844" y="281933"/>
                        <a:pt x="3380844" y="422610"/>
                      </a:cubicBezTo>
                      <a:cubicBezTo>
                        <a:pt x="2504544" y="416748"/>
                        <a:pt x="1428901" y="688306"/>
                        <a:pt x="0" y="1546718"/>
                      </a:cubicBezTo>
                      <a:close/>
                    </a:path>
                  </a:pathLst>
                </a:custGeom>
                <a:solidFill>
                  <a:srgbClr val="E9E9E9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4936141" y="3627625"/>
                  <a:ext cx="4426894" cy="1242875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13980 h 1013980"/>
                    <a:gd name="connsiteX1" fmla="*/ 3491735 w 3491735"/>
                    <a:gd name="connsiteY1" fmla="*/ 45771 h 1013980"/>
                    <a:gd name="connsiteX2" fmla="*/ 3491734 w 3491735"/>
                    <a:gd name="connsiteY2" fmla="*/ 415049 h 1013980"/>
                    <a:gd name="connsiteX3" fmla="*/ 0 w 3491735"/>
                    <a:gd name="connsiteY3" fmla="*/ 1013980 h 1013980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402" h="993145">
                      <a:moveTo>
                        <a:pt x="0" y="993145"/>
                      </a:moveTo>
                      <a:cubicBezTo>
                        <a:pt x="1220293" y="154244"/>
                        <a:pt x="2605417" y="-122217"/>
                        <a:pt x="3537402" y="47769"/>
                      </a:cubicBezTo>
                      <a:cubicBezTo>
                        <a:pt x="3537402" y="188446"/>
                        <a:pt x="3537401" y="276370"/>
                        <a:pt x="3537401" y="417047"/>
                      </a:cubicBezTo>
                      <a:cubicBezTo>
                        <a:pt x="2625932" y="358431"/>
                        <a:pt x="1540840" y="387346"/>
                        <a:pt x="0" y="993145"/>
                      </a:cubicBezTo>
                      <a:close/>
                    </a:path>
                  </a:pathLst>
                </a:custGeom>
                <a:solidFill>
                  <a:srgbClr val="1C9A50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4688449" y="1826144"/>
                  <a:ext cx="4192538" cy="2729939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487135"/>
                    <a:gd name="connsiteY0" fmla="*/ 2348860 h 2348860"/>
                    <a:gd name="connsiteX1" fmla="*/ 3469551 w 3487135"/>
                    <a:gd name="connsiteY1" fmla="*/ 0 h 2348860"/>
                    <a:gd name="connsiteX2" fmla="*/ 3487135 w 3487135"/>
                    <a:gd name="connsiteY2" fmla="*/ 430823 h 2348860"/>
                    <a:gd name="connsiteX3" fmla="*/ 0 w 3487135"/>
                    <a:gd name="connsiteY3" fmla="*/ 2348860 h 2348860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134" h="2181415">
                      <a:moveTo>
                        <a:pt x="0" y="2181415"/>
                      </a:moveTo>
                      <a:cubicBezTo>
                        <a:pt x="773724" y="847915"/>
                        <a:pt x="2031288" y="164123"/>
                        <a:pt x="3332550" y="0"/>
                      </a:cubicBezTo>
                      <a:lnTo>
                        <a:pt x="3350134" y="430823"/>
                      </a:lnTo>
                      <a:cubicBezTo>
                        <a:pt x="2640888" y="424961"/>
                        <a:pt x="1255418" y="834967"/>
                        <a:pt x="0" y="2181415"/>
                      </a:cubicBezTo>
                      <a:close/>
                    </a:path>
                  </a:pathLst>
                </a:custGeom>
                <a:solidFill>
                  <a:srgbClr val="47C7EE">
                    <a:alpha val="3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" name="Группа 23"/>
              <p:cNvGrpSpPr/>
              <p:nvPr/>
            </p:nvGrpSpPr>
            <p:grpSpPr>
              <a:xfrm flipH="1">
                <a:off x="5042015" y="1930256"/>
                <a:ext cx="3974234" cy="2784784"/>
                <a:chOff x="332536" y="1758462"/>
                <a:chExt cx="4009293" cy="2809351"/>
              </a:xfrm>
              <a:effectLst>
                <a:outerShdw blurRad="165100" dist="38100" dir="2700000" algn="tl" rotWithShape="0">
                  <a:prstClr val="black">
                    <a:alpha val="48000"/>
                  </a:prstClr>
                </a:outerShdw>
              </a:effectLst>
            </p:grpSpPr>
            <p:sp>
              <p:nvSpPr>
                <p:cNvPr id="32" name="Полилиния 31"/>
                <p:cNvSpPr/>
                <p:nvPr/>
              </p:nvSpPr>
              <p:spPr>
                <a:xfrm flipH="1">
                  <a:off x="534759" y="2459633"/>
                  <a:ext cx="3807070" cy="1934684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7070" h="1934683">
                      <a:moveTo>
                        <a:pt x="0" y="1934683"/>
                      </a:moveTo>
                      <a:cubicBezTo>
                        <a:pt x="1011116" y="803407"/>
                        <a:pt x="2470639" y="-20141"/>
                        <a:pt x="3807070" y="375"/>
                      </a:cubicBezTo>
                      <a:cubicBezTo>
                        <a:pt x="3807070" y="141052"/>
                        <a:pt x="3807069" y="281730"/>
                        <a:pt x="3807069" y="422407"/>
                      </a:cubicBezTo>
                      <a:cubicBezTo>
                        <a:pt x="2930769" y="416545"/>
                        <a:pt x="1307123" y="832714"/>
                        <a:pt x="0" y="193468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50000">
                      <a:schemeClr val="bg1">
                        <a:lumMod val="74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олилиния 32"/>
                <p:cNvSpPr/>
                <p:nvPr/>
              </p:nvSpPr>
              <p:spPr>
                <a:xfrm flipH="1">
                  <a:off x="763360" y="1758462"/>
                  <a:ext cx="3578469" cy="2470638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8469" h="2470638">
                      <a:moveTo>
                        <a:pt x="0" y="2470638"/>
                      </a:moveTo>
                      <a:cubicBezTo>
                        <a:pt x="773724" y="1137138"/>
                        <a:pt x="2259623" y="164123"/>
                        <a:pt x="3560885" y="0"/>
                      </a:cubicBezTo>
                      <a:lnTo>
                        <a:pt x="3578469" y="430823"/>
                      </a:lnTo>
                      <a:cubicBezTo>
                        <a:pt x="2869223" y="424961"/>
                        <a:pt x="1148862" y="1078523"/>
                        <a:pt x="0" y="247063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C7EE"/>
                    </a:gs>
                    <a:gs pos="100000">
                      <a:srgbClr val="47C7EE">
                        <a:lumMod val="38000"/>
                        <a:lumOff val="62000"/>
                      </a:srgbClr>
                    </a:gs>
                    <a:gs pos="50000">
                      <a:srgbClr val="47C7EE">
                        <a:lumMod val="70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олилиния 33"/>
                <p:cNvSpPr/>
                <p:nvPr/>
              </p:nvSpPr>
              <p:spPr>
                <a:xfrm flipH="1">
                  <a:off x="332536" y="3167592"/>
                  <a:ext cx="4009293" cy="1400221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9293" h="1400221">
                      <a:moveTo>
                        <a:pt x="0" y="1400221"/>
                      </a:moveTo>
                      <a:cubicBezTo>
                        <a:pt x="1151793" y="462375"/>
                        <a:pt x="3077308" y="-141365"/>
                        <a:pt x="4009293" y="28621"/>
                      </a:cubicBezTo>
                      <a:cubicBezTo>
                        <a:pt x="4009293" y="169298"/>
                        <a:pt x="4009292" y="257222"/>
                        <a:pt x="4009292" y="397899"/>
                      </a:cubicBezTo>
                      <a:cubicBezTo>
                        <a:pt x="3097823" y="339283"/>
                        <a:pt x="1403839" y="535644"/>
                        <a:pt x="0" y="1400221"/>
                      </a:cubicBezTo>
                      <a:close/>
                    </a:path>
                  </a:pathLst>
                </a:custGeom>
                <a:solidFill>
                  <a:srgbClr val="1C9A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" name="Группа 24"/>
              <p:cNvGrpSpPr/>
              <p:nvPr/>
            </p:nvGrpSpPr>
            <p:grpSpPr>
              <a:xfrm>
                <a:off x="3128728" y="811852"/>
                <a:ext cx="2359653" cy="3215887"/>
                <a:chOff x="2168834" y="187008"/>
                <a:chExt cx="2979046" cy="4060036"/>
              </a:xfrm>
            </p:grpSpPr>
            <p:grpSp>
              <p:nvGrpSpPr>
                <p:cNvPr id="26" name="Группа 25"/>
                <p:cNvGrpSpPr/>
                <p:nvPr/>
              </p:nvGrpSpPr>
              <p:grpSpPr>
                <a:xfrm>
                  <a:off x="2168834" y="187008"/>
                  <a:ext cx="2880320" cy="4058223"/>
                  <a:chOff x="2679582" y="1237936"/>
                  <a:chExt cx="1250936" cy="1762505"/>
                </a:xfrm>
                <a:solidFill>
                  <a:schemeClr val="bg1">
                    <a:lumMod val="95000"/>
                    <a:alpha val="14000"/>
                  </a:schemeClr>
                </a:solidFill>
                <a:effectLst/>
              </p:grpSpPr>
              <p:sp>
                <p:nvSpPr>
                  <p:cNvPr id="30" name="Полилиния 29"/>
                  <p:cNvSpPr/>
                  <p:nvPr/>
                </p:nvSpPr>
                <p:spPr>
                  <a:xfrm>
                    <a:off x="2679582" y="1237936"/>
                    <a:ext cx="1250936" cy="1762505"/>
                  </a:xfrm>
                  <a:custGeom>
                    <a:avLst/>
                    <a:gdLst>
                      <a:gd name="connsiteX0" fmla="*/ 38100 w 1076325"/>
                      <a:gd name="connsiteY0" fmla="*/ 714375 h 1652587"/>
                      <a:gd name="connsiteX1" fmla="*/ 1000125 w 1076325"/>
                      <a:gd name="connsiteY1" fmla="*/ 4762 h 1652587"/>
                      <a:gd name="connsiteX2" fmla="*/ 1076325 w 1076325"/>
                      <a:gd name="connsiteY2" fmla="*/ 0 h 1652587"/>
                      <a:gd name="connsiteX3" fmla="*/ 1071562 w 1076325"/>
                      <a:gd name="connsiteY3" fmla="*/ 1581150 h 1652587"/>
                      <a:gd name="connsiteX4" fmla="*/ 857250 w 1076325"/>
                      <a:gd name="connsiteY4" fmla="*/ 1652587 h 1652587"/>
                      <a:gd name="connsiteX5" fmla="*/ 0 w 1076325"/>
                      <a:gd name="connsiteY5" fmla="*/ 809625 h 1652587"/>
                      <a:gd name="connsiteX6" fmla="*/ 38100 w 1076325"/>
                      <a:gd name="connsiteY6" fmla="*/ 714375 h 1652587"/>
                      <a:gd name="connsiteX0" fmla="*/ 52250 w 1090475"/>
                      <a:gd name="connsiteY0" fmla="*/ 714375 h 1652587"/>
                      <a:gd name="connsiteX1" fmla="*/ 1014275 w 1090475"/>
                      <a:gd name="connsiteY1" fmla="*/ 4762 h 1652587"/>
                      <a:gd name="connsiteX2" fmla="*/ 1090475 w 1090475"/>
                      <a:gd name="connsiteY2" fmla="*/ 0 h 1652587"/>
                      <a:gd name="connsiteX3" fmla="*/ 1085712 w 1090475"/>
                      <a:gd name="connsiteY3" fmla="*/ 1581150 h 1652587"/>
                      <a:gd name="connsiteX4" fmla="*/ 871400 w 1090475"/>
                      <a:gd name="connsiteY4" fmla="*/ 1652587 h 1652587"/>
                      <a:gd name="connsiteX5" fmla="*/ 14150 w 1090475"/>
                      <a:gd name="connsiteY5" fmla="*/ 809625 h 1652587"/>
                      <a:gd name="connsiteX6" fmla="*/ 52250 w 1090475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820848 h 1759060"/>
                      <a:gd name="connsiteX1" fmla="*/ 1038419 w 1114619"/>
                      <a:gd name="connsiteY1" fmla="*/ 111235 h 1759060"/>
                      <a:gd name="connsiteX2" fmla="*/ 1114619 w 1114619"/>
                      <a:gd name="connsiteY2" fmla="*/ 106473 h 1759060"/>
                      <a:gd name="connsiteX3" fmla="*/ 1109856 w 1114619"/>
                      <a:gd name="connsiteY3" fmla="*/ 1687623 h 1759060"/>
                      <a:gd name="connsiteX4" fmla="*/ 895544 w 1114619"/>
                      <a:gd name="connsiteY4" fmla="*/ 1759060 h 1759060"/>
                      <a:gd name="connsiteX5" fmla="*/ 38294 w 1114619"/>
                      <a:gd name="connsiteY5" fmla="*/ 916098 h 1759060"/>
                      <a:gd name="connsiteX6" fmla="*/ 76394 w 1114619"/>
                      <a:gd name="connsiteY6" fmla="*/ 820848 h 1759060"/>
                      <a:gd name="connsiteX0" fmla="*/ 76394 w 1114619"/>
                      <a:gd name="connsiteY0" fmla="*/ 772613 h 1710825"/>
                      <a:gd name="connsiteX1" fmla="*/ 1038419 w 1114619"/>
                      <a:gd name="connsiteY1" fmla="*/ 63000 h 1710825"/>
                      <a:gd name="connsiteX2" fmla="*/ 1114619 w 1114619"/>
                      <a:gd name="connsiteY2" fmla="*/ 58238 h 1710825"/>
                      <a:gd name="connsiteX3" fmla="*/ 1109856 w 1114619"/>
                      <a:gd name="connsiteY3" fmla="*/ 1639388 h 1710825"/>
                      <a:gd name="connsiteX4" fmla="*/ 895544 w 1114619"/>
                      <a:gd name="connsiteY4" fmla="*/ 1710825 h 1710825"/>
                      <a:gd name="connsiteX5" fmla="*/ 38294 w 1114619"/>
                      <a:gd name="connsiteY5" fmla="*/ 867863 h 1710825"/>
                      <a:gd name="connsiteX6" fmla="*/ 76394 w 1114619"/>
                      <a:gd name="connsiteY6" fmla="*/ 772613 h 1710825"/>
                      <a:gd name="connsiteX0" fmla="*/ 76394 w 1114619"/>
                      <a:gd name="connsiteY0" fmla="*/ 795652 h 1733864"/>
                      <a:gd name="connsiteX1" fmla="*/ 1038419 w 1114619"/>
                      <a:gd name="connsiteY1" fmla="*/ 86039 h 1733864"/>
                      <a:gd name="connsiteX2" fmla="*/ 1114619 w 1114619"/>
                      <a:gd name="connsiteY2" fmla="*/ 81277 h 1733864"/>
                      <a:gd name="connsiteX3" fmla="*/ 1109856 w 1114619"/>
                      <a:gd name="connsiteY3" fmla="*/ 1662427 h 1733864"/>
                      <a:gd name="connsiteX4" fmla="*/ 895544 w 1114619"/>
                      <a:gd name="connsiteY4" fmla="*/ 1733864 h 1733864"/>
                      <a:gd name="connsiteX5" fmla="*/ 38294 w 1114619"/>
                      <a:gd name="connsiteY5" fmla="*/ 890902 h 1733864"/>
                      <a:gd name="connsiteX6" fmla="*/ 76394 w 1114619"/>
                      <a:gd name="connsiteY6" fmla="*/ 795652 h 1733864"/>
                      <a:gd name="connsiteX0" fmla="*/ 76394 w 1205138"/>
                      <a:gd name="connsiteY0" fmla="*/ 795652 h 1733864"/>
                      <a:gd name="connsiteX1" fmla="*/ 1038419 w 1205138"/>
                      <a:gd name="connsiteY1" fmla="*/ 86039 h 1733864"/>
                      <a:gd name="connsiteX2" fmla="*/ 1114619 w 1205138"/>
                      <a:gd name="connsiteY2" fmla="*/ 81277 h 1733864"/>
                      <a:gd name="connsiteX3" fmla="*/ 1109856 w 1205138"/>
                      <a:gd name="connsiteY3" fmla="*/ 1662427 h 1733864"/>
                      <a:gd name="connsiteX4" fmla="*/ 895544 w 1205138"/>
                      <a:gd name="connsiteY4" fmla="*/ 1733864 h 1733864"/>
                      <a:gd name="connsiteX5" fmla="*/ 38294 w 1205138"/>
                      <a:gd name="connsiteY5" fmla="*/ 890902 h 1733864"/>
                      <a:gd name="connsiteX6" fmla="*/ 76394 w 1205138"/>
                      <a:gd name="connsiteY6" fmla="*/ 795652 h 1733864"/>
                      <a:gd name="connsiteX0" fmla="*/ 76394 w 1244356"/>
                      <a:gd name="connsiteY0" fmla="*/ 795652 h 1733864"/>
                      <a:gd name="connsiteX1" fmla="*/ 1038419 w 1244356"/>
                      <a:gd name="connsiteY1" fmla="*/ 86039 h 1733864"/>
                      <a:gd name="connsiteX2" fmla="*/ 1114619 w 1244356"/>
                      <a:gd name="connsiteY2" fmla="*/ 81277 h 1733864"/>
                      <a:gd name="connsiteX3" fmla="*/ 1109856 w 1244356"/>
                      <a:gd name="connsiteY3" fmla="*/ 1662427 h 1733864"/>
                      <a:gd name="connsiteX4" fmla="*/ 895544 w 1244356"/>
                      <a:gd name="connsiteY4" fmla="*/ 1733864 h 1733864"/>
                      <a:gd name="connsiteX5" fmla="*/ 38294 w 1244356"/>
                      <a:gd name="connsiteY5" fmla="*/ 890902 h 1733864"/>
                      <a:gd name="connsiteX6" fmla="*/ 76394 w 1244356"/>
                      <a:gd name="connsiteY6" fmla="*/ 795652 h 1733864"/>
                      <a:gd name="connsiteX0" fmla="*/ 76394 w 1244356"/>
                      <a:gd name="connsiteY0" fmla="*/ 795652 h 1742939"/>
                      <a:gd name="connsiteX1" fmla="*/ 1038419 w 1244356"/>
                      <a:gd name="connsiteY1" fmla="*/ 86039 h 1742939"/>
                      <a:gd name="connsiteX2" fmla="*/ 1114619 w 1244356"/>
                      <a:gd name="connsiteY2" fmla="*/ 81277 h 1742939"/>
                      <a:gd name="connsiteX3" fmla="*/ 1109856 w 1244356"/>
                      <a:gd name="connsiteY3" fmla="*/ 1662427 h 1742939"/>
                      <a:gd name="connsiteX4" fmla="*/ 895544 w 1244356"/>
                      <a:gd name="connsiteY4" fmla="*/ 1733864 h 1742939"/>
                      <a:gd name="connsiteX5" fmla="*/ 38294 w 1244356"/>
                      <a:gd name="connsiteY5" fmla="*/ 890902 h 1742939"/>
                      <a:gd name="connsiteX6" fmla="*/ 76394 w 1244356"/>
                      <a:gd name="connsiteY6" fmla="*/ 795652 h 1742939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58294"/>
                      <a:gd name="connsiteX1" fmla="*/ 1038419 w 1244356"/>
                      <a:gd name="connsiteY1" fmla="*/ 86039 h 1758294"/>
                      <a:gd name="connsiteX2" fmla="*/ 1114619 w 1244356"/>
                      <a:gd name="connsiteY2" fmla="*/ 81277 h 1758294"/>
                      <a:gd name="connsiteX3" fmla="*/ 1109856 w 1244356"/>
                      <a:gd name="connsiteY3" fmla="*/ 1662427 h 1758294"/>
                      <a:gd name="connsiteX4" fmla="*/ 895544 w 1244356"/>
                      <a:gd name="connsiteY4" fmla="*/ 1733864 h 1758294"/>
                      <a:gd name="connsiteX5" fmla="*/ 38294 w 1244356"/>
                      <a:gd name="connsiteY5" fmla="*/ 890902 h 1758294"/>
                      <a:gd name="connsiteX6" fmla="*/ 76394 w 1244356"/>
                      <a:gd name="connsiteY6" fmla="*/ 795652 h 1758294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82974 w 1250936"/>
                      <a:gd name="connsiteY0" fmla="*/ 795652 h 1759756"/>
                      <a:gd name="connsiteX1" fmla="*/ 1044999 w 1250936"/>
                      <a:gd name="connsiteY1" fmla="*/ 86039 h 1759756"/>
                      <a:gd name="connsiteX2" fmla="*/ 1121199 w 1250936"/>
                      <a:gd name="connsiteY2" fmla="*/ 81277 h 1759756"/>
                      <a:gd name="connsiteX3" fmla="*/ 1116436 w 1250936"/>
                      <a:gd name="connsiteY3" fmla="*/ 1662427 h 1759756"/>
                      <a:gd name="connsiteX4" fmla="*/ 902124 w 1250936"/>
                      <a:gd name="connsiteY4" fmla="*/ 1733864 h 1759756"/>
                      <a:gd name="connsiteX5" fmla="*/ 44874 w 1250936"/>
                      <a:gd name="connsiteY5" fmla="*/ 890902 h 1759756"/>
                      <a:gd name="connsiteX6" fmla="*/ 82974 w 1250936"/>
                      <a:gd name="connsiteY6" fmla="*/ 795652 h 1759756"/>
                      <a:gd name="connsiteX0" fmla="*/ 82974 w 1250936"/>
                      <a:gd name="connsiteY0" fmla="*/ 795652 h 1762505"/>
                      <a:gd name="connsiteX1" fmla="*/ 1044999 w 1250936"/>
                      <a:gd name="connsiteY1" fmla="*/ 86039 h 1762505"/>
                      <a:gd name="connsiteX2" fmla="*/ 1121199 w 1250936"/>
                      <a:gd name="connsiteY2" fmla="*/ 81277 h 1762505"/>
                      <a:gd name="connsiteX3" fmla="*/ 1116436 w 1250936"/>
                      <a:gd name="connsiteY3" fmla="*/ 1662427 h 1762505"/>
                      <a:gd name="connsiteX4" fmla="*/ 902124 w 1250936"/>
                      <a:gd name="connsiteY4" fmla="*/ 1733864 h 1762505"/>
                      <a:gd name="connsiteX5" fmla="*/ 44874 w 1250936"/>
                      <a:gd name="connsiteY5" fmla="*/ 890902 h 1762505"/>
                      <a:gd name="connsiteX6" fmla="*/ 82974 w 1250936"/>
                      <a:gd name="connsiteY6" fmla="*/ 795652 h 1762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0936" h="1762505">
                        <a:moveTo>
                          <a:pt x="82974" y="795652"/>
                        </a:moveTo>
                        <a:cubicBezTo>
                          <a:pt x="821378" y="897903"/>
                          <a:pt x="1105873" y="954105"/>
                          <a:pt x="1044999" y="86039"/>
                        </a:cubicBezTo>
                        <a:cubicBezTo>
                          <a:pt x="1037507" y="-53695"/>
                          <a:pt x="1089221" y="634"/>
                          <a:pt x="1121199" y="81277"/>
                        </a:cubicBezTo>
                        <a:cubicBezTo>
                          <a:pt x="1326831" y="726739"/>
                          <a:pt x="1259460" y="1273524"/>
                          <a:pt x="1116436" y="1662427"/>
                        </a:cubicBezTo>
                        <a:cubicBezTo>
                          <a:pt x="1074602" y="1770201"/>
                          <a:pt x="947248" y="1785704"/>
                          <a:pt x="902124" y="1733864"/>
                        </a:cubicBezTo>
                        <a:cubicBezTo>
                          <a:pt x="580193" y="1308152"/>
                          <a:pt x="366805" y="1060056"/>
                          <a:pt x="44874" y="890902"/>
                        </a:cubicBezTo>
                        <a:cubicBezTo>
                          <a:pt x="-24069" y="843088"/>
                          <a:pt x="-15245" y="771486"/>
                          <a:pt x="82974" y="7956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Овал 30"/>
                  <p:cNvSpPr/>
                  <p:nvPr/>
                </p:nvSpPr>
                <p:spPr>
                  <a:xfrm>
                    <a:off x="3059832" y="1413669"/>
                    <a:ext cx="576064" cy="5760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2267560" y="188821"/>
                  <a:ext cx="2880320" cy="4058223"/>
                  <a:chOff x="2679582" y="1237936"/>
                  <a:chExt cx="1250936" cy="1762505"/>
                </a:xfrm>
                <a:solidFill>
                  <a:schemeClr val="bg1">
                    <a:lumMod val="95000"/>
                  </a:schemeClr>
                </a:solidFill>
                <a:effectLst/>
              </p:grpSpPr>
              <p:sp>
                <p:nvSpPr>
                  <p:cNvPr id="28" name="Полилиния 27"/>
                  <p:cNvSpPr/>
                  <p:nvPr/>
                </p:nvSpPr>
                <p:spPr>
                  <a:xfrm>
                    <a:off x="2679582" y="1237936"/>
                    <a:ext cx="1250936" cy="1762505"/>
                  </a:xfrm>
                  <a:custGeom>
                    <a:avLst/>
                    <a:gdLst>
                      <a:gd name="connsiteX0" fmla="*/ 38100 w 1076325"/>
                      <a:gd name="connsiteY0" fmla="*/ 714375 h 1652587"/>
                      <a:gd name="connsiteX1" fmla="*/ 1000125 w 1076325"/>
                      <a:gd name="connsiteY1" fmla="*/ 4762 h 1652587"/>
                      <a:gd name="connsiteX2" fmla="*/ 1076325 w 1076325"/>
                      <a:gd name="connsiteY2" fmla="*/ 0 h 1652587"/>
                      <a:gd name="connsiteX3" fmla="*/ 1071562 w 1076325"/>
                      <a:gd name="connsiteY3" fmla="*/ 1581150 h 1652587"/>
                      <a:gd name="connsiteX4" fmla="*/ 857250 w 1076325"/>
                      <a:gd name="connsiteY4" fmla="*/ 1652587 h 1652587"/>
                      <a:gd name="connsiteX5" fmla="*/ 0 w 1076325"/>
                      <a:gd name="connsiteY5" fmla="*/ 809625 h 1652587"/>
                      <a:gd name="connsiteX6" fmla="*/ 38100 w 1076325"/>
                      <a:gd name="connsiteY6" fmla="*/ 714375 h 1652587"/>
                      <a:gd name="connsiteX0" fmla="*/ 52250 w 1090475"/>
                      <a:gd name="connsiteY0" fmla="*/ 714375 h 1652587"/>
                      <a:gd name="connsiteX1" fmla="*/ 1014275 w 1090475"/>
                      <a:gd name="connsiteY1" fmla="*/ 4762 h 1652587"/>
                      <a:gd name="connsiteX2" fmla="*/ 1090475 w 1090475"/>
                      <a:gd name="connsiteY2" fmla="*/ 0 h 1652587"/>
                      <a:gd name="connsiteX3" fmla="*/ 1085712 w 1090475"/>
                      <a:gd name="connsiteY3" fmla="*/ 1581150 h 1652587"/>
                      <a:gd name="connsiteX4" fmla="*/ 871400 w 1090475"/>
                      <a:gd name="connsiteY4" fmla="*/ 1652587 h 1652587"/>
                      <a:gd name="connsiteX5" fmla="*/ 14150 w 1090475"/>
                      <a:gd name="connsiteY5" fmla="*/ 809625 h 1652587"/>
                      <a:gd name="connsiteX6" fmla="*/ 52250 w 1090475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820848 h 1759060"/>
                      <a:gd name="connsiteX1" fmla="*/ 1038419 w 1114619"/>
                      <a:gd name="connsiteY1" fmla="*/ 111235 h 1759060"/>
                      <a:gd name="connsiteX2" fmla="*/ 1114619 w 1114619"/>
                      <a:gd name="connsiteY2" fmla="*/ 106473 h 1759060"/>
                      <a:gd name="connsiteX3" fmla="*/ 1109856 w 1114619"/>
                      <a:gd name="connsiteY3" fmla="*/ 1687623 h 1759060"/>
                      <a:gd name="connsiteX4" fmla="*/ 895544 w 1114619"/>
                      <a:gd name="connsiteY4" fmla="*/ 1759060 h 1759060"/>
                      <a:gd name="connsiteX5" fmla="*/ 38294 w 1114619"/>
                      <a:gd name="connsiteY5" fmla="*/ 916098 h 1759060"/>
                      <a:gd name="connsiteX6" fmla="*/ 76394 w 1114619"/>
                      <a:gd name="connsiteY6" fmla="*/ 820848 h 1759060"/>
                      <a:gd name="connsiteX0" fmla="*/ 76394 w 1114619"/>
                      <a:gd name="connsiteY0" fmla="*/ 772613 h 1710825"/>
                      <a:gd name="connsiteX1" fmla="*/ 1038419 w 1114619"/>
                      <a:gd name="connsiteY1" fmla="*/ 63000 h 1710825"/>
                      <a:gd name="connsiteX2" fmla="*/ 1114619 w 1114619"/>
                      <a:gd name="connsiteY2" fmla="*/ 58238 h 1710825"/>
                      <a:gd name="connsiteX3" fmla="*/ 1109856 w 1114619"/>
                      <a:gd name="connsiteY3" fmla="*/ 1639388 h 1710825"/>
                      <a:gd name="connsiteX4" fmla="*/ 895544 w 1114619"/>
                      <a:gd name="connsiteY4" fmla="*/ 1710825 h 1710825"/>
                      <a:gd name="connsiteX5" fmla="*/ 38294 w 1114619"/>
                      <a:gd name="connsiteY5" fmla="*/ 867863 h 1710825"/>
                      <a:gd name="connsiteX6" fmla="*/ 76394 w 1114619"/>
                      <a:gd name="connsiteY6" fmla="*/ 772613 h 1710825"/>
                      <a:gd name="connsiteX0" fmla="*/ 76394 w 1114619"/>
                      <a:gd name="connsiteY0" fmla="*/ 795652 h 1733864"/>
                      <a:gd name="connsiteX1" fmla="*/ 1038419 w 1114619"/>
                      <a:gd name="connsiteY1" fmla="*/ 86039 h 1733864"/>
                      <a:gd name="connsiteX2" fmla="*/ 1114619 w 1114619"/>
                      <a:gd name="connsiteY2" fmla="*/ 81277 h 1733864"/>
                      <a:gd name="connsiteX3" fmla="*/ 1109856 w 1114619"/>
                      <a:gd name="connsiteY3" fmla="*/ 1662427 h 1733864"/>
                      <a:gd name="connsiteX4" fmla="*/ 895544 w 1114619"/>
                      <a:gd name="connsiteY4" fmla="*/ 1733864 h 1733864"/>
                      <a:gd name="connsiteX5" fmla="*/ 38294 w 1114619"/>
                      <a:gd name="connsiteY5" fmla="*/ 890902 h 1733864"/>
                      <a:gd name="connsiteX6" fmla="*/ 76394 w 1114619"/>
                      <a:gd name="connsiteY6" fmla="*/ 795652 h 1733864"/>
                      <a:gd name="connsiteX0" fmla="*/ 76394 w 1205138"/>
                      <a:gd name="connsiteY0" fmla="*/ 795652 h 1733864"/>
                      <a:gd name="connsiteX1" fmla="*/ 1038419 w 1205138"/>
                      <a:gd name="connsiteY1" fmla="*/ 86039 h 1733864"/>
                      <a:gd name="connsiteX2" fmla="*/ 1114619 w 1205138"/>
                      <a:gd name="connsiteY2" fmla="*/ 81277 h 1733864"/>
                      <a:gd name="connsiteX3" fmla="*/ 1109856 w 1205138"/>
                      <a:gd name="connsiteY3" fmla="*/ 1662427 h 1733864"/>
                      <a:gd name="connsiteX4" fmla="*/ 895544 w 1205138"/>
                      <a:gd name="connsiteY4" fmla="*/ 1733864 h 1733864"/>
                      <a:gd name="connsiteX5" fmla="*/ 38294 w 1205138"/>
                      <a:gd name="connsiteY5" fmla="*/ 890902 h 1733864"/>
                      <a:gd name="connsiteX6" fmla="*/ 76394 w 1205138"/>
                      <a:gd name="connsiteY6" fmla="*/ 795652 h 1733864"/>
                      <a:gd name="connsiteX0" fmla="*/ 76394 w 1244356"/>
                      <a:gd name="connsiteY0" fmla="*/ 795652 h 1733864"/>
                      <a:gd name="connsiteX1" fmla="*/ 1038419 w 1244356"/>
                      <a:gd name="connsiteY1" fmla="*/ 86039 h 1733864"/>
                      <a:gd name="connsiteX2" fmla="*/ 1114619 w 1244356"/>
                      <a:gd name="connsiteY2" fmla="*/ 81277 h 1733864"/>
                      <a:gd name="connsiteX3" fmla="*/ 1109856 w 1244356"/>
                      <a:gd name="connsiteY3" fmla="*/ 1662427 h 1733864"/>
                      <a:gd name="connsiteX4" fmla="*/ 895544 w 1244356"/>
                      <a:gd name="connsiteY4" fmla="*/ 1733864 h 1733864"/>
                      <a:gd name="connsiteX5" fmla="*/ 38294 w 1244356"/>
                      <a:gd name="connsiteY5" fmla="*/ 890902 h 1733864"/>
                      <a:gd name="connsiteX6" fmla="*/ 76394 w 1244356"/>
                      <a:gd name="connsiteY6" fmla="*/ 795652 h 1733864"/>
                      <a:gd name="connsiteX0" fmla="*/ 76394 w 1244356"/>
                      <a:gd name="connsiteY0" fmla="*/ 795652 h 1742939"/>
                      <a:gd name="connsiteX1" fmla="*/ 1038419 w 1244356"/>
                      <a:gd name="connsiteY1" fmla="*/ 86039 h 1742939"/>
                      <a:gd name="connsiteX2" fmla="*/ 1114619 w 1244356"/>
                      <a:gd name="connsiteY2" fmla="*/ 81277 h 1742939"/>
                      <a:gd name="connsiteX3" fmla="*/ 1109856 w 1244356"/>
                      <a:gd name="connsiteY3" fmla="*/ 1662427 h 1742939"/>
                      <a:gd name="connsiteX4" fmla="*/ 895544 w 1244356"/>
                      <a:gd name="connsiteY4" fmla="*/ 1733864 h 1742939"/>
                      <a:gd name="connsiteX5" fmla="*/ 38294 w 1244356"/>
                      <a:gd name="connsiteY5" fmla="*/ 890902 h 1742939"/>
                      <a:gd name="connsiteX6" fmla="*/ 76394 w 1244356"/>
                      <a:gd name="connsiteY6" fmla="*/ 795652 h 1742939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58294"/>
                      <a:gd name="connsiteX1" fmla="*/ 1038419 w 1244356"/>
                      <a:gd name="connsiteY1" fmla="*/ 86039 h 1758294"/>
                      <a:gd name="connsiteX2" fmla="*/ 1114619 w 1244356"/>
                      <a:gd name="connsiteY2" fmla="*/ 81277 h 1758294"/>
                      <a:gd name="connsiteX3" fmla="*/ 1109856 w 1244356"/>
                      <a:gd name="connsiteY3" fmla="*/ 1662427 h 1758294"/>
                      <a:gd name="connsiteX4" fmla="*/ 895544 w 1244356"/>
                      <a:gd name="connsiteY4" fmla="*/ 1733864 h 1758294"/>
                      <a:gd name="connsiteX5" fmla="*/ 38294 w 1244356"/>
                      <a:gd name="connsiteY5" fmla="*/ 890902 h 1758294"/>
                      <a:gd name="connsiteX6" fmla="*/ 76394 w 1244356"/>
                      <a:gd name="connsiteY6" fmla="*/ 795652 h 1758294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82974 w 1250936"/>
                      <a:gd name="connsiteY0" fmla="*/ 795652 h 1759756"/>
                      <a:gd name="connsiteX1" fmla="*/ 1044999 w 1250936"/>
                      <a:gd name="connsiteY1" fmla="*/ 86039 h 1759756"/>
                      <a:gd name="connsiteX2" fmla="*/ 1121199 w 1250936"/>
                      <a:gd name="connsiteY2" fmla="*/ 81277 h 1759756"/>
                      <a:gd name="connsiteX3" fmla="*/ 1116436 w 1250936"/>
                      <a:gd name="connsiteY3" fmla="*/ 1662427 h 1759756"/>
                      <a:gd name="connsiteX4" fmla="*/ 902124 w 1250936"/>
                      <a:gd name="connsiteY4" fmla="*/ 1733864 h 1759756"/>
                      <a:gd name="connsiteX5" fmla="*/ 44874 w 1250936"/>
                      <a:gd name="connsiteY5" fmla="*/ 890902 h 1759756"/>
                      <a:gd name="connsiteX6" fmla="*/ 82974 w 1250936"/>
                      <a:gd name="connsiteY6" fmla="*/ 795652 h 1759756"/>
                      <a:gd name="connsiteX0" fmla="*/ 82974 w 1250936"/>
                      <a:gd name="connsiteY0" fmla="*/ 795652 h 1762505"/>
                      <a:gd name="connsiteX1" fmla="*/ 1044999 w 1250936"/>
                      <a:gd name="connsiteY1" fmla="*/ 86039 h 1762505"/>
                      <a:gd name="connsiteX2" fmla="*/ 1121199 w 1250936"/>
                      <a:gd name="connsiteY2" fmla="*/ 81277 h 1762505"/>
                      <a:gd name="connsiteX3" fmla="*/ 1116436 w 1250936"/>
                      <a:gd name="connsiteY3" fmla="*/ 1662427 h 1762505"/>
                      <a:gd name="connsiteX4" fmla="*/ 902124 w 1250936"/>
                      <a:gd name="connsiteY4" fmla="*/ 1733864 h 1762505"/>
                      <a:gd name="connsiteX5" fmla="*/ 44874 w 1250936"/>
                      <a:gd name="connsiteY5" fmla="*/ 890902 h 1762505"/>
                      <a:gd name="connsiteX6" fmla="*/ 82974 w 1250936"/>
                      <a:gd name="connsiteY6" fmla="*/ 795652 h 1762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0936" h="1762505">
                        <a:moveTo>
                          <a:pt x="82974" y="795652"/>
                        </a:moveTo>
                        <a:cubicBezTo>
                          <a:pt x="821378" y="897903"/>
                          <a:pt x="1105873" y="954105"/>
                          <a:pt x="1044999" y="86039"/>
                        </a:cubicBezTo>
                        <a:cubicBezTo>
                          <a:pt x="1037507" y="-53695"/>
                          <a:pt x="1089221" y="634"/>
                          <a:pt x="1121199" y="81277"/>
                        </a:cubicBezTo>
                        <a:cubicBezTo>
                          <a:pt x="1326831" y="726739"/>
                          <a:pt x="1259460" y="1273524"/>
                          <a:pt x="1116436" y="1662427"/>
                        </a:cubicBezTo>
                        <a:cubicBezTo>
                          <a:pt x="1074602" y="1770201"/>
                          <a:pt x="947248" y="1785704"/>
                          <a:pt x="902124" y="1733864"/>
                        </a:cubicBezTo>
                        <a:cubicBezTo>
                          <a:pt x="580193" y="1308152"/>
                          <a:pt x="366805" y="1060056"/>
                          <a:pt x="44874" y="890902"/>
                        </a:cubicBezTo>
                        <a:cubicBezTo>
                          <a:pt x="-24069" y="843088"/>
                          <a:pt x="-15245" y="771486"/>
                          <a:pt x="82974" y="7956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Овал 28"/>
                  <p:cNvSpPr/>
                  <p:nvPr/>
                </p:nvSpPr>
                <p:spPr>
                  <a:xfrm>
                    <a:off x="3059832" y="1413669"/>
                    <a:ext cx="576064" cy="5760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0" name="Полилиния 19"/>
            <p:cNvSpPr>
              <a:spLocks noChangeAspect="1"/>
            </p:cNvSpPr>
            <p:nvPr/>
          </p:nvSpPr>
          <p:spPr>
            <a:xfrm rot="20219534">
              <a:off x="7699953" y="546462"/>
              <a:ext cx="936000" cy="193895"/>
            </a:xfrm>
            <a:custGeom>
              <a:avLst/>
              <a:gdLst/>
              <a:ahLst/>
              <a:cxnLst/>
              <a:rect l="l" t="t" r="r" b="b"/>
              <a:pathLst>
                <a:path w="3650117" h="756107">
                  <a:moveTo>
                    <a:pt x="424954" y="30290"/>
                  </a:moveTo>
                  <a:cubicBezTo>
                    <a:pt x="438469" y="35809"/>
                    <a:pt x="450010" y="44305"/>
                    <a:pt x="459575" y="55779"/>
                  </a:cubicBezTo>
                  <a:cubicBezTo>
                    <a:pt x="469140" y="67254"/>
                    <a:pt x="476880" y="81857"/>
                    <a:pt x="482797" y="99590"/>
                  </a:cubicBezTo>
                  <a:cubicBezTo>
                    <a:pt x="489263" y="118515"/>
                    <a:pt x="490415" y="139621"/>
                    <a:pt x="486253" y="162909"/>
                  </a:cubicBezTo>
                  <a:cubicBezTo>
                    <a:pt x="482131" y="186720"/>
                    <a:pt x="470397" y="211869"/>
                    <a:pt x="451052" y="238356"/>
                  </a:cubicBezTo>
                  <a:cubicBezTo>
                    <a:pt x="441369" y="251670"/>
                    <a:pt x="429481" y="264715"/>
                    <a:pt x="415387" y="277490"/>
                  </a:cubicBezTo>
                  <a:cubicBezTo>
                    <a:pt x="401293" y="290266"/>
                    <a:pt x="385174" y="302711"/>
                    <a:pt x="367031" y="314826"/>
                  </a:cubicBezTo>
                  <a:lnTo>
                    <a:pt x="371881" y="329322"/>
                  </a:lnTo>
                  <a:lnTo>
                    <a:pt x="400388" y="318172"/>
                  </a:lnTo>
                  <a:cubicBezTo>
                    <a:pt x="436587" y="305925"/>
                    <a:pt x="467117" y="303232"/>
                    <a:pt x="491979" y="310092"/>
                  </a:cubicBezTo>
                  <a:cubicBezTo>
                    <a:pt x="516881" y="317072"/>
                    <a:pt x="536230" y="329135"/>
                    <a:pt x="550026" y="346279"/>
                  </a:cubicBezTo>
                  <a:cubicBezTo>
                    <a:pt x="564143" y="362376"/>
                    <a:pt x="574395" y="380168"/>
                    <a:pt x="580782" y="399657"/>
                  </a:cubicBezTo>
                  <a:cubicBezTo>
                    <a:pt x="591129" y="430179"/>
                    <a:pt x="590360" y="462406"/>
                    <a:pt x="578476" y="496337"/>
                  </a:cubicBezTo>
                  <a:cubicBezTo>
                    <a:pt x="566349" y="530348"/>
                    <a:pt x="546246" y="563402"/>
                    <a:pt x="518166" y="595498"/>
                  </a:cubicBezTo>
                  <a:cubicBezTo>
                    <a:pt x="490368" y="628037"/>
                    <a:pt x="456646" y="657321"/>
                    <a:pt x="416998" y="683347"/>
                  </a:cubicBezTo>
                  <a:cubicBezTo>
                    <a:pt x="377511" y="709455"/>
                    <a:pt x="336447" y="729642"/>
                    <a:pt x="293804" y="743910"/>
                  </a:cubicBezTo>
                  <a:cubicBezTo>
                    <a:pt x="267550" y="752561"/>
                    <a:pt x="249025" y="756610"/>
                    <a:pt x="238229" y="756058"/>
                  </a:cubicBezTo>
                  <a:cubicBezTo>
                    <a:pt x="226830" y="755709"/>
                    <a:pt x="219896" y="751850"/>
                    <a:pt x="217431" y="744481"/>
                  </a:cubicBezTo>
                  <a:lnTo>
                    <a:pt x="215471" y="721764"/>
                  </a:lnTo>
                  <a:cubicBezTo>
                    <a:pt x="215469" y="719348"/>
                    <a:pt x="216433" y="717413"/>
                    <a:pt x="218365" y="715960"/>
                  </a:cubicBezTo>
                  <a:lnTo>
                    <a:pt x="223439" y="714263"/>
                  </a:lnTo>
                  <a:lnTo>
                    <a:pt x="233104" y="711835"/>
                  </a:lnTo>
                  <a:lnTo>
                    <a:pt x="242768" y="709407"/>
                  </a:lnTo>
                  <a:lnTo>
                    <a:pt x="249534" y="707949"/>
                  </a:lnTo>
                  <a:lnTo>
                    <a:pt x="257749" y="706006"/>
                  </a:lnTo>
                  <a:lnTo>
                    <a:pt x="263790" y="704791"/>
                  </a:lnTo>
                  <a:cubicBezTo>
                    <a:pt x="292621" y="695010"/>
                    <a:pt x="323379" y="680151"/>
                    <a:pt x="356065" y="660215"/>
                  </a:cubicBezTo>
                  <a:cubicBezTo>
                    <a:pt x="372459" y="650297"/>
                    <a:pt x="388096" y="639624"/>
                    <a:pt x="402977" y="628197"/>
                  </a:cubicBezTo>
                  <a:cubicBezTo>
                    <a:pt x="417858" y="616771"/>
                    <a:pt x="432164" y="604529"/>
                    <a:pt x="445896" y="591472"/>
                  </a:cubicBezTo>
                  <a:cubicBezTo>
                    <a:pt x="473057" y="566265"/>
                    <a:pt x="493327" y="538528"/>
                    <a:pt x="506707" y="508261"/>
                  </a:cubicBezTo>
                  <a:cubicBezTo>
                    <a:pt x="513432" y="493485"/>
                    <a:pt x="517151" y="478607"/>
                    <a:pt x="517864" y="463626"/>
                  </a:cubicBezTo>
                  <a:cubicBezTo>
                    <a:pt x="518577" y="448646"/>
                    <a:pt x="516435" y="433714"/>
                    <a:pt x="511439" y="418830"/>
                  </a:cubicBezTo>
                  <a:cubicBezTo>
                    <a:pt x="507912" y="408290"/>
                    <a:pt x="502967" y="398931"/>
                    <a:pt x="496603" y="390751"/>
                  </a:cubicBezTo>
                  <a:cubicBezTo>
                    <a:pt x="490239" y="382570"/>
                    <a:pt x="482518" y="375752"/>
                    <a:pt x="473438" y="370294"/>
                  </a:cubicBezTo>
                  <a:cubicBezTo>
                    <a:pt x="463965" y="364967"/>
                    <a:pt x="453830" y="360971"/>
                    <a:pt x="443031" y="358304"/>
                  </a:cubicBezTo>
                  <a:cubicBezTo>
                    <a:pt x="432233" y="355638"/>
                    <a:pt x="421013" y="354422"/>
                    <a:pt x="409372" y="354657"/>
                  </a:cubicBezTo>
                  <a:cubicBezTo>
                    <a:pt x="385284" y="355329"/>
                    <a:pt x="360476" y="359869"/>
                    <a:pt x="334947" y="368277"/>
                  </a:cubicBezTo>
                  <a:cubicBezTo>
                    <a:pt x="308935" y="376846"/>
                    <a:pt x="288240" y="385651"/>
                    <a:pt x="272863" y="394692"/>
                  </a:cubicBezTo>
                  <a:lnTo>
                    <a:pt x="260544" y="401231"/>
                  </a:lnTo>
                  <a:lnTo>
                    <a:pt x="250881" y="406076"/>
                  </a:lnTo>
                  <a:cubicBezTo>
                    <a:pt x="246991" y="407797"/>
                    <a:pt x="243720" y="409262"/>
                    <a:pt x="241068" y="410468"/>
                  </a:cubicBezTo>
                  <a:cubicBezTo>
                    <a:pt x="238416" y="411674"/>
                    <a:pt x="236534" y="412472"/>
                    <a:pt x="235421" y="412861"/>
                  </a:cubicBezTo>
                  <a:cubicBezTo>
                    <a:pt x="233368" y="414354"/>
                    <a:pt x="227572" y="417905"/>
                    <a:pt x="218032" y="423515"/>
                  </a:cubicBezTo>
                  <a:lnTo>
                    <a:pt x="231558" y="627728"/>
                  </a:lnTo>
                  <a:lnTo>
                    <a:pt x="166326" y="649555"/>
                  </a:lnTo>
                  <a:lnTo>
                    <a:pt x="130036" y="194251"/>
                  </a:lnTo>
                  <a:lnTo>
                    <a:pt x="195268" y="172425"/>
                  </a:lnTo>
                  <a:lnTo>
                    <a:pt x="211688" y="370834"/>
                  </a:lnTo>
                  <a:cubicBezTo>
                    <a:pt x="223616" y="366842"/>
                    <a:pt x="235031" y="362217"/>
                    <a:pt x="245931" y="356958"/>
                  </a:cubicBezTo>
                  <a:cubicBezTo>
                    <a:pt x="256832" y="351699"/>
                    <a:pt x="267399" y="345745"/>
                    <a:pt x="277633" y="339097"/>
                  </a:cubicBezTo>
                  <a:cubicBezTo>
                    <a:pt x="298283" y="326546"/>
                    <a:pt x="321465" y="308312"/>
                    <a:pt x="347178" y="284396"/>
                  </a:cubicBezTo>
                  <a:cubicBezTo>
                    <a:pt x="359772" y="272559"/>
                    <a:pt x="370915" y="259696"/>
                    <a:pt x="380608" y="245808"/>
                  </a:cubicBezTo>
                  <a:cubicBezTo>
                    <a:pt x="390299" y="231920"/>
                    <a:pt x="398298" y="216886"/>
                    <a:pt x="404604" y="200705"/>
                  </a:cubicBezTo>
                  <a:cubicBezTo>
                    <a:pt x="417015" y="168345"/>
                    <a:pt x="419400" y="140951"/>
                    <a:pt x="411761" y="118522"/>
                  </a:cubicBezTo>
                  <a:cubicBezTo>
                    <a:pt x="405092" y="98188"/>
                    <a:pt x="386226" y="85964"/>
                    <a:pt x="355164" y="81850"/>
                  </a:cubicBezTo>
                  <a:cubicBezTo>
                    <a:pt x="324304" y="78340"/>
                    <a:pt x="278473" y="86691"/>
                    <a:pt x="217670" y="106901"/>
                  </a:cubicBezTo>
                  <a:cubicBezTo>
                    <a:pt x="182115" y="118664"/>
                    <a:pt x="153689" y="130055"/>
                    <a:pt x="132392" y="141077"/>
                  </a:cubicBezTo>
                  <a:cubicBezTo>
                    <a:pt x="111016" y="152259"/>
                    <a:pt x="92661" y="164042"/>
                    <a:pt x="77328" y="176426"/>
                  </a:cubicBezTo>
                  <a:lnTo>
                    <a:pt x="38690" y="205473"/>
                  </a:lnTo>
                  <a:cubicBezTo>
                    <a:pt x="28346" y="213098"/>
                    <a:pt x="18846" y="218426"/>
                    <a:pt x="10189" y="221457"/>
                  </a:cubicBezTo>
                  <a:cubicBezTo>
                    <a:pt x="6645" y="222509"/>
                    <a:pt x="4308" y="221142"/>
                    <a:pt x="3175" y="217356"/>
                  </a:cubicBezTo>
                  <a:lnTo>
                    <a:pt x="987" y="205999"/>
                  </a:lnTo>
                  <a:lnTo>
                    <a:pt x="1" y="188599"/>
                  </a:lnTo>
                  <a:cubicBezTo>
                    <a:pt x="-13" y="176515"/>
                    <a:pt x="12780" y="161757"/>
                    <a:pt x="38379" y="144326"/>
                  </a:cubicBezTo>
                  <a:cubicBezTo>
                    <a:pt x="63375" y="127903"/>
                    <a:pt x="96949" y="109415"/>
                    <a:pt x="139100" y="88864"/>
                  </a:cubicBezTo>
                  <a:cubicBezTo>
                    <a:pt x="160206" y="78578"/>
                    <a:pt x="181102" y="69168"/>
                    <a:pt x="201787" y="60635"/>
                  </a:cubicBezTo>
                  <a:cubicBezTo>
                    <a:pt x="222472" y="52102"/>
                    <a:pt x="243128" y="44385"/>
                    <a:pt x="263754" y="37483"/>
                  </a:cubicBezTo>
                  <a:cubicBezTo>
                    <a:pt x="289927" y="28591"/>
                    <a:pt x="316587" y="22358"/>
                    <a:pt x="343732" y="18782"/>
                  </a:cubicBezTo>
                  <a:cubicBezTo>
                    <a:pt x="370798" y="15367"/>
                    <a:pt x="397872" y="19203"/>
                    <a:pt x="424954" y="30290"/>
                  </a:cubicBezTo>
                  <a:close/>
                  <a:moveTo>
                    <a:pt x="842389" y="148847"/>
                  </a:moveTo>
                  <a:cubicBezTo>
                    <a:pt x="860345" y="152547"/>
                    <a:pt x="874530" y="158914"/>
                    <a:pt x="884947" y="167946"/>
                  </a:cubicBezTo>
                  <a:cubicBezTo>
                    <a:pt x="895112" y="177026"/>
                    <a:pt x="901220" y="187271"/>
                    <a:pt x="903272" y="198681"/>
                  </a:cubicBezTo>
                  <a:cubicBezTo>
                    <a:pt x="906448" y="215971"/>
                    <a:pt x="903419" y="231334"/>
                    <a:pt x="894186" y="244771"/>
                  </a:cubicBezTo>
                  <a:cubicBezTo>
                    <a:pt x="889278" y="251578"/>
                    <a:pt x="884350" y="257513"/>
                    <a:pt x="879401" y="262576"/>
                  </a:cubicBezTo>
                  <a:cubicBezTo>
                    <a:pt x="874452" y="267640"/>
                    <a:pt x="869352" y="271663"/>
                    <a:pt x="864102" y="274644"/>
                  </a:cubicBezTo>
                  <a:cubicBezTo>
                    <a:pt x="853829" y="281277"/>
                    <a:pt x="840496" y="286160"/>
                    <a:pt x="824106" y="289294"/>
                  </a:cubicBezTo>
                  <a:lnTo>
                    <a:pt x="827263" y="305809"/>
                  </a:lnTo>
                  <a:cubicBezTo>
                    <a:pt x="847556" y="302059"/>
                    <a:pt x="865459" y="306159"/>
                    <a:pt x="880971" y="318107"/>
                  </a:cubicBezTo>
                  <a:cubicBezTo>
                    <a:pt x="896584" y="329907"/>
                    <a:pt x="906535" y="346680"/>
                    <a:pt x="910821" y="368426"/>
                  </a:cubicBezTo>
                  <a:cubicBezTo>
                    <a:pt x="912625" y="377776"/>
                    <a:pt x="912344" y="386649"/>
                    <a:pt x="909977" y="395045"/>
                  </a:cubicBezTo>
                  <a:cubicBezTo>
                    <a:pt x="907610" y="403440"/>
                    <a:pt x="903100" y="411565"/>
                    <a:pt x="896448" y="419418"/>
                  </a:cubicBezTo>
                  <a:cubicBezTo>
                    <a:pt x="883021" y="435343"/>
                    <a:pt x="865571" y="448535"/>
                    <a:pt x="844097" y="458995"/>
                  </a:cubicBezTo>
                  <a:cubicBezTo>
                    <a:pt x="822849" y="469282"/>
                    <a:pt x="802154" y="476351"/>
                    <a:pt x="782010" y="480202"/>
                  </a:cubicBezTo>
                  <a:cubicBezTo>
                    <a:pt x="748205" y="486535"/>
                    <a:pt x="718578" y="486233"/>
                    <a:pt x="693129" y="479296"/>
                  </a:cubicBezTo>
                  <a:cubicBezTo>
                    <a:pt x="667729" y="472609"/>
                    <a:pt x="647225" y="463041"/>
                    <a:pt x="631617" y="450592"/>
                  </a:cubicBezTo>
                  <a:cubicBezTo>
                    <a:pt x="616592" y="437124"/>
                    <a:pt x="608003" y="424759"/>
                    <a:pt x="605851" y="413499"/>
                  </a:cubicBezTo>
                  <a:cubicBezTo>
                    <a:pt x="604947" y="408095"/>
                    <a:pt x="607925" y="404673"/>
                    <a:pt x="614782" y="403232"/>
                  </a:cubicBezTo>
                  <a:lnTo>
                    <a:pt x="664582" y="399159"/>
                  </a:lnTo>
                  <a:cubicBezTo>
                    <a:pt x="672942" y="417792"/>
                    <a:pt x="686216" y="431595"/>
                    <a:pt x="704401" y="440569"/>
                  </a:cubicBezTo>
                  <a:cubicBezTo>
                    <a:pt x="722588" y="449543"/>
                    <a:pt x="745255" y="451434"/>
                    <a:pt x="772406" y="446244"/>
                  </a:cubicBezTo>
                  <a:cubicBezTo>
                    <a:pt x="788146" y="443105"/>
                    <a:pt x="801884" y="437626"/>
                    <a:pt x="813617" y="429806"/>
                  </a:cubicBezTo>
                  <a:cubicBezTo>
                    <a:pt x="819464" y="425965"/>
                    <a:pt x="824583" y="421874"/>
                    <a:pt x="828973" y="417533"/>
                  </a:cubicBezTo>
                  <a:cubicBezTo>
                    <a:pt x="833363" y="413192"/>
                    <a:pt x="837212" y="408565"/>
                    <a:pt x="840521" y="403653"/>
                  </a:cubicBezTo>
                  <a:cubicBezTo>
                    <a:pt x="843491" y="398838"/>
                    <a:pt x="845469" y="393921"/>
                    <a:pt x="846455" y="388902"/>
                  </a:cubicBezTo>
                  <a:cubicBezTo>
                    <a:pt x="847441" y="383882"/>
                    <a:pt x="847398" y="378573"/>
                    <a:pt x="846328" y="372974"/>
                  </a:cubicBezTo>
                  <a:cubicBezTo>
                    <a:pt x="842453" y="352705"/>
                    <a:pt x="832220" y="339877"/>
                    <a:pt x="815627" y="334490"/>
                  </a:cubicBezTo>
                  <a:cubicBezTo>
                    <a:pt x="799183" y="329203"/>
                    <a:pt x="782403" y="328261"/>
                    <a:pt x="765286" y="331663"/>
                  </a:cubicBezTo>
                  <a:lnTo>
                    <a:pt x="757172" y="333993"/>
                  </a:lnTo>
                  <a:lnTo>
                    <a:pt x="747700" y="337359"/>
                  </a:lnTo>
                  <a:lnTo>
                    <a:pt x="739586" y="339689"/>
                  </a:lnTo>
                  <a:lnTo>
                    <a:pt x="737797" y="338474"/>
                  </a:lnTo>
                  <a:lnTo>
                    <a:pt x="736793" y="333219"/>
                  </a:lnTo>
                  <a:lnTo>
                    <a:pt x="732631" y="311449"/>
                  </a:lnTo>
                  <a:cubicBezTo>
                    <a:pt x="731190" y="304592"/>
                    <a:pt x="734524" y="300323"/>
                    <a:pt x="742633" y="298643"/>
                  </a:cubicBezTo>
                  <a:cubicBezTo>
                    <a:pt x="774788" y="292496"/>
                    <a:pt x="798807" y="282458"/>
                    <a:pt x="814689" y="268528"/>
                  </a:cubicBezTo>
                  <a:cubicBezTo>
                    <a:pt x="831466" y="255205"/>
                    <a:pt x="838142" y="239922"/>
                    <a:pt x="834716" y="222680"/>
                  </a:cubicBezTo>
                  <a:cubicBezTo>
                    <a:pt x="832127" y="209817"/>
                    <a:pt x="825017" y="199764"/>
                    <a:pt x="813387" y="192520"/>
                  </a:cubicBezTo>
                  <a:cubicBezTo>
                    <a:pt x="801901" y="186027"/>
                    <a:pt x="786324" y="184595"/>
                    <a:pt x="766656" y="188225"/>
                  </a:cubicBezTo>
                  <a:cubicBezTo>
                    <a:pt x="745488" y="192142"/>
                    <a:pt x="724126" y="201154"/>
                    <a:pt x="702571" y="215260"/>
                  </a:cubicBezTo>
                  <a:cubicBezTo>
                    <a:pt x="681165" y="229468"/>
                    <a:pt x="666195" y="244780"/>
                    <a:pt x="657661" y="261196"/>
                  </a:cubicBezTo>
                  <a:lnTo>
                    <a:pt x="650839" y="270282"/>
                  </a:lnTo>
                  <a:lnTo>
                    <a:pt x="649050" y="269067"/>
                  </a:lnTo>
                  <a:lnTo>
                    <a:pt x="648476" y="266065"/>
                  </a:lnTo>
                  <a:lnTo>
                    <a:pt x="647472" y="260810"/>
                  </a:lnTo>
                  <a:lnTo>
                    <a:pt x="642449" y="234535"/>
                  </a:lnTo>
                  <a:cubicBezTo>
                    <a:pt x="641525" y="229621"/>
                    <a:pt x="642825" y="224380"/>
                    <a:pt x="646348" y="218810"/>
                  </a:cubicBezTo>
                  <a:cubicBezTo>
                    <a:pt x="649871" y="213241"/>
                    <a:pt x="655560" y="207550"/>
                    <a:pt x="663413" y="201737"/>
                  </a:cubicBezTo>
                  <a:cubicBezTo>
                    <a:pt x="671289" y="195951"/>
                    <a:pt x="680079" y="190380"/>
                    <a:pt x="689787" y="185023"/>
                  </a:cubicBezTo>
                  <a:cubicBezTo>
                    <a:pt x="699495" y="179665"/>
                    <a:pt x="709931" y="174557"/>
                    <a:pt x="721096" y="169700"/>
                  </a:cubicBezTo>
                  <a:cubicBezTo>
                    <a:pt x="743262" y="160145"/>
                    <a:pt x="763302" y="153720"/>
                    <a:pt x="781218" y="150425"/>
                  </a:cubicBezTo>
                  <a:cubicBezTo>
                    <a:pt x="804341" y="145875"/>
                    <a:pt x="824731" y="145349"/>
                    <a:pt x="842389" y="148847"/>
                  </a:cubicBezTo>
                  <a:close/>
                  <a:moveTo>
                    <a:pt x="1288276" y="87696"/>
                  </a:moveTo>
                  <a:lnTo>
                    <a:pt x="1276311" y="168193"/>
                  </a:lnTo>
                  <a:lnTo>
                    <a:pt x="1264607" y="244049"/>
                  </a:lnTo>
                  <a:lnTo>
                    <a:pt x="1256824" y="299487"/>
                  </a:lnTo>
                  <a:cubicBezTo>
                    <a:pt x="1256164" y="306350"/>
                    <a:pt x="1255677" y="311273"/>
                    <a:pt x="1255362" y="314254"/>
                  </a:cubicBezTo>
                  <a:cubicBezTo>
                    <a:pt x="1255061" y="317363"/>
                    <a:pt x="1255306" y="321949"/>
                    <a:pt x="1256096" y="328013"/>
                  </a:cubicBezTo>
                  <a:cubicBezTo>
                    <a:pt x="1257410" y="340043"/>
                    <a:pt x="1262398" y="350518"/>
                    <a:pt x="1271061" y="359439"/>
                  </a:cubicBezTo>
                  <a:cubicBezTo>
                    <a:pt x="1279752" y="368612"/>
                    <a:pt x="1290182" y="372598"/>
                    <a:pt x="1302352" y="371397"/>
                  </a:cubicBezTo>
                  <a:cubicBezTo>
                    <a:pt x="1320728" y="369518"/>
                    <a:pt x="1345366" y="358113"/>
                    <a:pt x="1376268" y="337182"/>
                  </a:cubicBezTo>
                  <a:lnTo>
                    <a:pt x="1384127" y="331711"/>
                  </a:lnTo>
                  <a:lnTo>
                    <a:pt x="1390633" y="327925"/>
                  </a:lnTo>
                  <a:lnTo>
                    <a:pt x="1387651" y="342858"/>
                  </a:lnTo>
                  <a:cubicBezTo>
                    <a:pt x="1386315" y="350565"/>
                    <a:pt x="1383631" y="356496"/>
                    <a:pt x="1379601" y="360652"/>
                  </a:cubicBezTo>
                  <a:cubicBezTo>
                    <a:pt x="1374683" y="364905"/>
                    <a:pt x="1371161" y="367853"/>
                    <a:pt x="1369034" y="369495"/>
                  </a:cubicBezTo>
                  <a:cubicBezTo>
                    <a:pt x="1366794" y="371277"/>
                    <a:pt x="1354712" y="377979"/>
                    <a:pt x="1332788" y="389600"/>
                  </a:cubicBezTo>
                  <a:cubicBezTo>
                    <a:pt x="1310427" y="401910"/>
                    <a:pt x="1290185" y="408990"/>
                    <a:pt x="1272064" y="410841"/>
                  </a:cubicBezTo>
                  <a:cubicBezTo>
                    <a:pt x="1249411" y="413444"/>
                    <a:pt x="1232262" y="406604"/>
                    <a:pt x="1220616" y="390321"/>
                  </a:cubicBezTo>
                  <a:cubicBezTo>
                    <a:pt x="1208153" y="374768"/>
                    <a:pt x="1200594" y="354835"/>
                    <a:pt x="1197938" y="330522"/>
                  </a:cubicBezTo>
                  <a:cubicBezTo>
                    <a:pt x="1196055" y="314454"/>
                    <a:pt x="1201884" y="281014"/>
                    <a:pt x="1215427" y="230200"/>
                  </a:cubicBezTo>
                  <a:lnTo>
                    <a:pt x="1218312" y="221428"/>
                  </a:lnTo>
                  <a:lnTo>
                    <a:pt x="1225533" y="196036"/>
                  </a:lnTo>
                  <a:lnTo>
                    <a:pt x="1206539" y="198111"/>
                  </a:lnTo>
                  <a:lnTo>
                    <a:pt x="1191778" y="238935"/>
                  </a:lnTo>
                  <a:lnTo>
                    <a:pt x="1163787" y="313494"/>
                  </a:lnTo>
                  <a:cubicBezTo>
                    <a:pt x="1161383" y="319491"/>
                    <a:pt x="1159090" y="325187"/>
                    <a:pt x="1156908" y="330583"/>
                  </a:cubicBezTo>
                  <a:cubicBezTo>
                    <a:pt x="1154727" y="335979"/>
                    <a:pt x="1152582" y="341275"/>
                    <a:pt x="1150475" y="346471"/>
                  </a:cubicBezTo>
                  <a:cubicBezTo>
                    <a:pt x="1148385" y="351680"/>
                    <a:pt x="1145867" y="357369"/>
                    <a:pt x="1142921" y="363537"/>
                  </a:cubicBezTo>
                  <a:cubicBezTo>
                    <a:pt x="1139975" y="369706"/>
                    <a:pt x="1136421" y="376469"/>
                    <a:pt x="1132259" y="383827"/>
                  </a:cubicBezTo>
                  <a:cubicBezTo>
                    <a:pt x="1128137" y="391549"/>
                    <a:pt x="1123046" y="398320"/>
                    <a:pt x="1116987" y="404140"/>
                  </a:cubicBezTo>
                  <a:cubicBezTo>
                    <a:pt x="1110927" y="409959"/>
                    <a:pt x="1103730" y="415038"/>
                    <a:pt x="1095394" y="419377"/>
                  </a:cubicBezTo>
                  <a:cubicBezTo>
                    <a:pt x="1078680" y="428250"/>
                    <a:pt x="1058554" y="434037"/>
                    <a:pt x="1035015" y="436736"/>
                  </a:cubicBezTo>
                  <a:cubicBezTo>
                    <a:pt x="997673" y="440943"/>
                    <a:pt x="977327" y="428302"/>
                    <a:pt x="973978" y="398811"/>
                  </a:cubicBezTo>
                  <a:cubicBezTo>
                    <a:pt x="972361" y="382842"/>
                    <a:pt x="972300" y="370547"/>
                    <a:pt x="973793" y="361927"/>
                  </a:cubicBezTo>
                  <a:lnTo>
                    <a:pt x="1031535" y="355619"/>
                  </a:lnTo>
                  <a:cubicBezTo>
                    <a:pt x="1034152" y="378398"/>
                    <a:pt x="1043501" y="388910"/>
                    <a:pt x="1059583" y="387153"/>
                  </a:cubicBezTo>
                  <a:cubicBezTo>
                    <a:pt x="1063730" y="386700"/>
                    <a:pt x="1068038" y="385076"/>
                    <a:pt x="1072505" y="382282"/>
                  </a:cubicBezTo>
                  <a:cubicBezTo>
                    <a:pt x="1076973" y="379487"/>
                    <a:pt x="1081792" y="375501"/>
                    <a:pt x="1086961" y="370323"/>
                  </a:cubicBezTo>
                  <a:cubicBezTo>
                    <a:pt x="1097430" y="360594"/>
                    <a:pt x="1108797" y="345001"/>
                    <a:pt x="1121061" y="323543"/>
                  </a:cubicBezTo>
                  <a:cubicBezTo>
                    <a:pt x="1127231" y="312874"/>
                    <a:pt x="1134388" y="299791"/>
                    <a:pt x="1142529" y="284294"/>
                  </a:cubicBezTo>
                  <a:cubicBezTo>
                    <a:pt x="1150671" y="268796"/>
                    <a:pt x="1159609" y="250906"/>
                    <a:pt x="1169342" y="230622"/>
                  </a:cubicBezTo>
                  <a:lnTo>
                    <a:pt x="1188152" y="191663"/>
                  </a:lnTo>
                  <a:lnTo>
                    <a:pt x="1199516" y="161974"/>
                  </a:lnTo>
                  <a:lnTo>
                    <a:pt x="1222936" y="94833"/>
                  </a:lnTo>
                  <a:close/>
                  <a:moveTo>
                    <a:pt x="1695474" y="107631"/>
                  </a:moveTo>
                  <a:cubicBezTo>
                    <a:pt x="1684582" y="100452"/>
                    <a:pt x="1669654" y="97272"/>
                    <a:pt x="1650692" y="98091"/>
                  </a:cubicBezTo>
                  <a:cubicBezTo>
                    <a:pt x="1625626" y="99302"/>
                    <a:pt x="1601223" y="106986"/>
                    <a:pt x="1577482" y="121144"/>
                  </a:cubicBezTo>
                  <a:cubicBezTo>
                    <a:pt x="1553775" y="136066"/>
                    <a:pt x="1534414" y="154243"/>
                    <a:pt x="1519403" y="175674"/>
                  </a:cubicBezTo>
                  <a:cubicBezTo>
                    <a:pt x="1511848" y="186360"/>
                    <a:pt x="1505968" y="197069"/>
                    <a:pt x="1501762" y="207802"/>
                  </a:cubicBezTo>
                  <a:cubicBezTo>
                    <a:pt x="1497556" y="218534"/>
                    <a:pt x="1494920" y="229103"/>
                    <a:pt x="1493856" y="239509"/>
                  </a:cubicBezTo>
                  <a:lnTo>
                    <a:pt x="1512182" y="238717"/>
                  </a:lnTo>
                  <a:cubicBezTo>
                    <a:pt x="1558130" y="236859"/>
                    <a:pt x="1603382" y="227764"/>
                    <a:pt x="1647939" y="211431"/>
                  </a:cubicBezTo>
                  <a:cubicBezTo>
                    <a:pt x="1692524" y="195735"/>
                    <a:pt x="1714088" y="169558"/>
                    <a:pt x="1712631" y="132900"/>
                  </a:cubicBezTo>
                  <a:cubicBezTo>
                    <a:pt x="1712208" y="123101"/>
                    <a:pt x="1706489" y="114678"/>
                    <a:pt x="1695474" y="107631"/>
                  </a:cubicBezTo>
                  <a:close/>
                  <a:moveTo>
                    <a:pt x="1727356" y="66474"/>
                  </a:moveTo>
                  <a:cubicBezTo>
                    <a:pt x="1734757" y="68815"/>
                    <a:pt x="1741707" y="71798"/>
                    <a:pt x="1748207" y="75422"/>
                  </a:cubicBezTo>
                  <a:cubicBezTo>
                    <a:pt x="1754707" y="79046"/>
                    <a:pt x="1760569" y="83415"/>
                    <a:pt x="1765794" y="88528"/>
                  </a:cubicBezTo>
                  <a:cubicBezTo>
                    <a:pt x="1776305" y="98656"/>
                    <a:pt x="1781967" y="111672"/>
                    <a:pt x="1782782" y="127574"/>
                  </a:cubicBezTo>
                  <a:cubicBezTo>
                    <a:pt x="1784861" y="172747"/>
                    <a:pt x="1764535" y="203971"/>
                    <a:pt x="1721803" y="221245"/>
                  </a:cubicBezTo>
                  <a:cubicBezTo>
                    <a:pt x="1679061" y="238264"/>
                    <a:pt x="1646379" y="249111"/>
                    <a:pt x="1623759" y="253786"/>
                  </a:cubicBezTo>
                  <a:cubicBezTo>
                    <a:pt x="1601149" y="258715"/>
                    <a:pt x="1579635" y="262450"/>
                    <a:pt x="1559218" y="264990"/>
                  </a:cubicBezTo>
                  <a:cubicBezTo>
                    <a:pt x="1538539" y="267413"/>
                    <a:pt x="1516683" y="269123"/>
                    <a:pt x="1493648" y="270118"/>
                  </a:cubicBezTo>
                  <a:cubicBezTo>
                    <a:pt x="1494930" y="296837"/>
                    <a:pt x="1506224" y="316240"/>
                    <a:pt x="1527529" y="328324"/>
                  </a:cubicBezTo>
                  <a:cubicBezTo>
                    <a:pt x="1538086" y="334387"/>
                    <a:pt x="1549435" y="338837"/>
                    <a:pt x="1561574" y="341675"/>
                  </a:cubicBezTo>
                  <a:cubicBezTo>
                    <a:pt x="1573714" y="344514"/>
                    <a:pt x="1586831" y="345636"/>
                    <a:pt x="1600927" y="345043"/>
                  </a:cubicBezTo>
                  <a:cubicBezTo>
                    <a:pt x="1629948" y="343917"/>
                    <a:pt x="1660249" y="336997"/>
                    <a:pt x="1691830" y="324285"/>
                  </a:cubicBezTo>
                  <a:cubicBezTo>
                    <a:pt x="1722802" y="312237"/>
                    <a:pt x="1750239" y="298047"/>
                    <a:pt x="1774142" y="281714"/>
                  </a:cubicBezTo>
                  <a:lnTo>
                    <a:pt x="1775131" y="304621"/>
                  </a:lnTo>
                  <a:cubicBezTo>
                    <a:pt x="1775235" y="309972"/>
                    <a:pt x="1774160" y="314608"/>
                    <a:pt x="1771907" y="318531"/>
                  </a:cubicBezTo>
                  <a:cubicBezTo>
                    <a:pt x="1770812" y="320490"/>
                    <a:pt x="1767747" y="323300"/>
                    <a:pt x="1762709" y="326961"/>
                  </a:cubicBezTo>
                  <a:cubicBezTo>
                    <a:pt x="1757671" y="330621"/>
                    <a:pt x="1750853" y="335123"/>
                    <a:pt x="1742255" y="340467"/>
                  </a:cubicBezTo>
                  <a:cubicBezTo>
                    <a:pt x="1733656" y="345795"/>
                    <a:pt x="1723237" y="351058"/>
                    <a:pt x="1710998" y="356257"/>
                  </a:cubicBezTo>
                  <a:cubicBezTo>
                    <a:pt x="1698760" y="361455"/>
                    <a:pt x="1684896" y="366676"/>
                    <a:pt x="1669408" y="371920"/>
                  </a:cubicBezTo>
                  <a:cubicBezTo>
                    <a:pt x="1638497" y="382435"/>
                    <a:pt x="1608916" y="388303"/>
                    <a:pt x="1580663" y="389524"/>
                  </a:cubicBezTo>
                  <a:cubicBezTo>
                    <a:pt x="1537897" y="391244"/>
                    <a:pt x="1501525" y="381596"/>
                    <a:pt x="1471547" y="360578"/>
                  </a:cubicBezTo>
                  <a:cubicBezTo>
                    <a:pt x="1440932" y="339588"/>
                    <a:pt x="1424795" y="308410"/>
                    <a:pt x="1423135" y="267044"/>
                  </a:cubicBezTo>
                  <a:cubicBezTo>
                    <a:pt x="1422173" y="244773"/>
                    <a:pt x="1427967" y="219533"/>
                    <a:pt x="1440519" y="191323"/>
                  </a:cubicBezTo>
                  <a:cubicBezTo>
                    <a:pt x="1452345" y="164037"/>
                    <a:pt x="1480206" y="136058"/>
                    <a:pt x="1524103" y="107386"/>
                  </a:cubicBezTo>
                  <a:cubicBezTo>
                    <a:pt x="1568005" y="78841"/>
                    <a:pt x="1618593" y="63395"/>
                    <a:pt x="1675867" y="61048"/>
                  </a:cubicBezTo>
                  <a:cubicBezTo>
                    <a:pt x="1694823" y="60102"/>
                    <a:pt x="1711986" y="61910"/>
                    <a:pt x="1727356" y="66474"/>
                  </a:cubicBezTo>
                  <a:close/>
                  <a:moveTo>
                    <a:pt x="2391229" y="80243"/>
                  </a:moveTo>
                  <a:cubicBezTo>
                    <a:pt x="2401056" y="88189"/>
                    <a:pt x="2405824" y="99039"/>
                    <a:pt x="2405533" y="112793"/>
                  </a:cubicBezTo>
                  <a:cubicBezTo>
                    <a:pt x="2405414" y="116199"/>
                    <a:pt x="2404725" y="121020"/>
                    <a:pt x="2403469" y="127259"/>
                  </a:cubicBezTo>
                  <a:cubicBezTo>
                    <a:pt x="2402211" y="133497"/>
                    <a:pt x="2400476" y="141346"/>
                    <a:pt x="2398260" y="150804"/>
                  </a:cubicBezTo>
                  <a:cubicBezTo>
                    <a:pt x="2393220" y="169895"/>
                    <a:pt x="2382853" y="200675"/>
                    <a:pt x="2367161" y="243146"/>
                  </a:cubicBezTo>
                  <a:cubicBezTo>
                    <a:pt x="2351200" y="286118"/>
                    <a:pt x="2342971" y="313650"/>
                    <a:pt x="2342476" y="325742"/>
                  </a:cubicBezTo>
                  <a:cubicBezTo>
                    <a:pt x="2342166" y="340133"/>
                    <a:pt x="2350098" y="347511"/>
                    <a:pt x="2366272" y="347875"/>
                  </a:cubicBezTo>
                  <a:cubicBezTo>
                    <a:pt x="2379390" y="348146"/>
                    <a:pt x="2402255" y="342215"/>
                    <a:pt x="2434867" y="330080"/>
                  </a:cubicBezTo>
                  <a:lnTo>
                    <a:pt x="2430535" y="346770"/>
                  </a:lnTo>
                  <a:lnTo>
                    <a:pt x="2429610" y="352095"/>
                  </a:lnTo>
                  <a:lnTo>
                    <a:pt x="2427919" y="357396"/>
                  </a:lnTo>
                  <a:lnTo>
                    <a:pt x="2423937" y="362627"/>
                  </a:lnTo>
                  <a:lnTo>
                    <a:pt x="2416922" y="367002"/>
                  </a:lnTo>
                  <a:cubicBezTo>
                    <a:pt x="2410344" y="370625"/>
                    <a:pt x="2403492" y="373858"/>
                    <a:pt x="2396364" y="376699"/>
                  </a:cubicBezTo>
                  <a:cubicBezTo>
                    <a:pt x="2389236" y="379541"/>
                    <a:pt x="2381643" y="381987"/>
                    <a:pt x="2373584" y="384036"/>
                  </a:cubicBezTo>
                  <a:lnTo>
                    <a:pt x="2362796" y="386766"/>
                  </a:lnTo>
                  <a:cubicBezTo>
                    <a:pt x="2353644" y="390184"/>
                    <a:pt x="2341112" y="391587"/>
                    <a:pt x="2325200" y="390976"/>
                  </a:cubicBezTo>
                  <a:cubicBezTo>
                    <a:pt x="2319503" y="390787"/>
                    <a:pt x="2314131" y="389317"/>
                    <a:pt x="2309086" y="386567"/>
                  </a:cubicBezTo>
                  <a:cubicBezTo>
                    <a:pt x="2304040" y="383817"/>
                    <a:pt x="2299126" y="379877"/>
                    <a:pt x="2294343" y="374745"/>
                  </a:cubicBezTo>
                  <a:cubicBezTo>
                    <a:pt x="2284583" y="364636"/>
                    <a:pt x="2280008" y="347419"/>
                    <a:pt x="2280620" y="323097"/>
                  </a:cubicBezTo>
                  <a:cubicBezTo>
                    <a:pt x="2280933" y="316989"/>
                    <a:pt x="2283296" y="306356"/>
                    <a:pt x="2287707" y="291197"/>
                  </a:cubicBezTo>
                  <a:lnTo>
                    <a:pt x="2317926" y="202652"/>
                  </a:lnTo>
                  <a:cubicBezTo>
                    <a:pt x="2324608" y="184090"/>
                    <a:pt x="2329653" y="169014"/>
                    <a:pt x="2333064" y="157425"/>
                  </a:cubicBezTo>
                  <a:cubicBezTo>
                    <a:pt x="2336475" y="145836"/>
                    <a:pt x="2338245" y="137925"/>
                    <a:pt x="2338374" y="133691"/>
                  </a:cubicBezTo>
                  <a:cubicBezTo>
                    <a:pt x="2338745" y="121468"/>
                    <a:pt x="2331292" y="115124"/>
                    <a:pt x="2316013" y="114660"/>
                  </a:cubicBezTo>
                  <a:cubicBezTo>
                    <a:pt x="2310252" y="114469"/>
                    <a:pt x="2304163" y="115654"/>
                    <a:pt x="2297744" y="118215"/>
                  </a:cubicBezTo>
                  <a:cubicBezTo>
                    <a:pt x="2291326" y="120775"/>
                    <a:pt x="2284768" y="124813"/>
                    <a:pt x="2278069" y="130329"/>
                  </a:cubicBezTo>
                  <a:cubicBezTo>
                    <a:pt x="2263839" y="141493"/>
                    <a:pt x="2242014" y="163514"/>
                    <a:pt x="2212595" y="196392"/>
                  </a:cubicBezTo>
                  <a:cubicBezTo>
                    <a:pt x="2182544" y="229123"/>
                    <a:pt x="2158650" y="260512"/>
                    <a:pt x="2140914" y="290558"/>
                  </a:cubicBezTo>
                  <a:cubicBezTo>
                    <a:pt x="2122419" y="320454"/>
                    <a:pt x="2109283" y="350131"/>
                    <a:pt x="2101505" y="379588"/>
                  </a:cubicBezTo>
                  <a:lnTo>
                    <a:pt x="2043446" y="377824"/>
                  </a:lnTo>
                  <a:lnTo>
                    <a:pt x="2096755" y="183695"/>
                  </a:lnTo>
                  <a:lnTo>
                    <a:pt x="2104791" y="145707"/>
                  </a:lnTo>
                  <a:lnTo>
                    <a:pt x="2105024" y="138068"/>
                  </a:lnTo>
                  <a:cubicBezTo>
                    <a:pt x="2105635" y="122156"/>
                    <a:pt x="2098745" y="114045"/>
                    <a:pt x="2084353" y="113735"/>
                  </a:cubicBezTo>
                  <a:cubicBezTo>
                    <a:pt x="2069835" y="113421"/>
                    <a:pt x="2053498" y="122610"/>
                    <a:pt x="2035343" y="141302"/>
                  </a:cubicBezTo>
                  <a:cubicBezTo>
                    <a:pt x="2017192" y="159866"/>
                    <a:pt x="1998971" y="180723"/>
                    <a:pt x="1980680" y="203871"/>
                  </a:cubicBezTo>
                  <a:cubicBezTo>
                    <a:pt x="1962517" y="227022"/>
                    <a:pt x="1943045" y="255487"/>
                    <a:pt x="1922265" y="289264"/>
                  </a:cubicBezTo>
                  <a:cubicBezTo>
                    <a:pt x="1901358" y="323038"/>
                    <a:pt x="1887512" y="350909"/>
                    <a:pt x="1880727" y="372877"/>
                  </a:cubicBezTo>
                  <a:lnTo>
                    <a:pt x="1822667" y="371112"/>
                  </a:lnTo>
                  <a:lnTo>
                    <a:pt x="1908629" y="58692"/>
                  </a:lnTo>
                  <a:lnTo>
                    <a:pt x="1966688" y="60456"/>
                  </a:lnTo>
                  <a:lnTo>
                    <a:pt x="1912478" y="233912"/>
                  </a:lnTo>
                  <a:lnTo>
                    <a:pt x="1925465" y="234307"/>
                  </a:lnTo>
                  <a:cubicBezTo>
                    <a:pt x="1955101" y="190094"/>
                    <a:pt x="1986149" y="149747"/>
                    <a:pt x="2018608" y="113266"/>
                  </a:cubicBezTo>
                  <a:cubicBezTo>
                    <a:pt x="2050936" y="76909"/>
                    <a:pt x="2089189" y="59465"/>
                    <a:pt x="2133366" y="60935"/>
                  </a:cubicBezTo>
                  <a:cubicBezTo>
                    <a:pt x="2144193" y="61137"/>
                    <a:pt x="2153769" y="64741"/>
                    <a:pt x="2162094" y="71749"/>
                  </a:cubicBezTo>
                  <a:cubicBezTo>
                    <a:pt x="2170157" y="79003"/>
                    <a:pt x="2174678" y="89591"/>
                    <a:pt x="2175657" y="103512"/>
                  </a:cubicBezTo>
                  <a:lnTo>
                    <a:pt x="2174960" y="126430"/>
                  </a:lnTo>
                  <a:cubicBezTo>
                    <a:pt x="2173481" y="136341"/>
                    <a:pt x="2170708" y="147886"/>
                    <a:pt x="2166644" y="161064"/>
                  </a:cubicBezTo>
                  <a:cubicBezTo>
                    <a:pt x="2162579" y="174242"/>
                    <a:pt x="2157416" y="188964"/>
                    <a:pt x="2151155" y="205229"/>
                  </a:cubicBezTo>
                  <a:lnTo>
                    <a:pt x="2166434" y="205694"/>
                  </a:lnTo>
                  <a:lnTo>
                    <a:pt x="2186298" y="181064"/>
                  </a:lnTo>
                  <a:cubicBezTo>
                    <a:pt x="2206233" y="154143"/>
                    <a:pt x="2227556" y="131852"/>
                    <a:pt x="2250267" y="114191"/>
                  </a:cubicBezTo>
                  <a:cubicBezTo>
                    <a:pt x="2272215" y="96506"/>
                    <a:pt x="2291708" y="84100"/>
                    <a:pt x="2308747" y="76971"/>
                  </a:cubicBezTo>
                  <a:cubicBezTo>
                    <a:pt x="2325894" y="70483"/>
                    <a:pt x="2341027" y="67375"/>
                    <a:pt x="2354145" y="67646"/>
                  </a:cubicBezTo>
                  <a:cubicBezTo>
                    <a:pt x="2368532" y="68084"/>
                    <a:pt x="2380894" y="72283"/>
                    <a:pt x="2391229" y="80243"/>
                  </a:cubicBezTo>
                  <a:close/>
                  <a:moveTo>
                    <a:pt x="3416830" y="477862"/>
                  </a:moveTo>
                  <a:cubicBezTo>
                    <a:pt x="3422980" y="479856"/>
                    <a:pt x="3428199" y="482554"/>
                    <a:pt x="3432486" y="485953"/>
                  </a:cubicBezTo>
                  <a:cubicBezTo>
                    <a:pt x="3436774" y="489352"/>
                    <a:pt x="3440312" y="493513"/>
                    <a:pt x="3443101" y="498435"/>
                  </a:cubicBezTo>
                  <a:cubicBezTo>
                    <a:pt x="3445798" y="503695"/>
                    <a:pt x="3447302" y="509071"/>
                    <a:pt x="3447613" y="514561"/>
                  </a:cubicBezTo>
                  <a:cubicBezTo>
                    <a:pt x="3447925" y="520053"/>
                    <a:pt x="3447076" y="525870"/>
                    <a:pt x="3445066" y="532015"/>
                  </a:cubicBezTo>
                  <a:cubicBezTo>
                    <a:pt x="3439096" y="550835"/>
                    <a:pt x="3428479" y="562926"/>
                    <a:pt x="3413216" y="568287"/>
                  </a:cubicBezTo>
                  <a:cubicBezTo>
                    <a:pt x="3397951" y="573648"/>
                    <a:pt x="3383130" y="573929"/>
                    <a:pt x="3368750" y="569132"/>
                  </a:cubicBezTo>
                  <a:cubicBezTo>
                    <a:pt x="3364050" y="567624"/>
                    <a:pt x="3359872" y="565432"/>
                    <a:pt x="3356219" y="562557"/>
                  </a:cubicBezTo>
                  <a:cubicBezTo>
                    <a:pt x="3352565" y="559681"/>
                    <a:pt x="3349281" y="555971"/>
                    <a:pt x="3346370" y="551428"/>
                  </a:cubicBezTo>
                  <a:cubicBezTo>
                    <a:pt x="3340380" y="543058"/>
                    <a:pt x="3339096" y="533803"/>
                    <a:pt x="3342519" y="523664"/>
                  </a:cubicBezTo>
                  <a:cubicBezTo>
                    <a:pt x="3345858" y="513364"/>
                    <a:pt x="3351262" y="504136"/>
                    <a:pt x="3358729" y="495979"/>
                  </a:cubicBezTo>
                  <a:cubicBezTo>
                    <a:pt x="3366883" y="488178"/>
                    <a:pt x="3376020" y="482303"/>
                    <a:pt x="3386139" y="478353"/>
                  </a:cubicBezTo>
                  <a:cubicBezTo>
                    <a:pt x="3391163" y="476384"/>
                    <a:pt x="3396180" y="475366"/>
                    <a:pt x="3401190" y="475300"/>
                  </a:cubicBezTo>
                  <a:cubicBezTo>
                    <a:pt x="3406200" y="475234"/>
                    <a:pt x="3411414" y="476089"/>
                    <a:pt x="3416830" y="477862"/>
                  </a:cubicBezTo>
                  <a:close/>
                  <a:moveTo>
                    <a:pt x="2764946" y="163049"/>
                  </a:moveTo>
                  <a:cubicBezTo>
                    <a:pt x="2752055" y="158095"/>
                    <a:pt x="2739346" y="154893"/>
                    <a:pt x="2726818" y="153443"/>
                  </a:cubicBezTo>
                  <a:cubicBezTo>
                    <a:pt x="2698869" y="150080"/>
                    <a:pt x="2671894" y="154908"/>
                    <a:pt x="2645894" y="167928"/>
                  </a:cubicBezTo>
                  <a:cubicBezTo>
                    <a:pt x="2618995" y="180972"/>
                    <a:pt x="2596124" y="199099"/>
                    <a:pt x="2577279" y="222308"/>
                  </a:cubicBezTo>
                  <a:cubicBezTo>
                    <a:pt x="2558295" y="245629"/>
                    <a:pt x="2547238" y="270252"/>
                    <a:pt x="2544109" y="296178"/>
                  </a:cubicBezTo>
                  <a:cubicBezTo>
                    <a:pt x="2539116" y="339327"/>
                    <a:pt x="2551811" y="362596"/>
                    <a:pt x="2582194" y="365984"/>
                  </a:cubicBezTo>
                  <a:cubicBezTo>
                    <a:pt x="2608149" y="368860"/>
                    <a:pt x="2635582" y="362289"/>
                    <a:pt x="2664492" y="346272"/>
                  </a:cubicBezTo>
                  <a:cubicBezTo>
                    <a:pt x="2693121" y="330479"/>
                    <a:pt x="2719839" y="307925"/>
                    <a:pt x="2744647" y="278610"/>
                  </a:cubicBezTo>
                  <a:cubicBezTo>
                    <a:pt x="2769581" y="249309"/>
                    <a:pt x="2789420" y="217495"/>
                    <a:pt x="2804165" y="183168"/>
                  </a:cubicBezTo>
                  <a:cubicBezTo>
                    <a:pt x="2790910" y="174710"/>
                    <a:pt x="2777837" y="168003"/>
                    <a:pt x="2764946" y="163049"/>
                  </a:cubicBezTo>
                  <a:close/>
                  <a:moveTo>
                    <a:pt x="2886038" y="127246"/>
                  </a:moveTo>
                  <a:lnTo>
                    <a:pt x="2810102" y="324655"/>
                  </a:lnTo>
                  <a:cubicBezTo>
                    <a:pt x="2807381" y="331681"/>
                    <a:pt x="2805215" y="338483"/>
                    <a:pt x="2803605" y="345061"/>
                  </a:cubicBezTo>
                  <a:cubicBezTo>
                    <a:pt x="2801994" y="351639"/>
                    <a:pt x="2800865" y="357792"/>
                    <a:pt x="2800218" y="363519"/>
                  </a:cubicBezTo>
                  <a:cubicBezTo>
                    <a:pt x="2798159" y="380208"/>
                    <a:pt x="2805037" y="389467"/>
                    <a:pt x="2820854" y="391298"/>
                  </a:cubicBezTo>
                  <a:cubicBezTo>
                    <a:pt x="2828100" y="392121"/>
                    <a:pt x="2837364" y="391301"/>
                    <a:pt x="2848645" y="388840"/>
                  </a:cubicBezTo>
                  <a:cubicBezTo>
                    <a:pt x="2859925" y="386379"/>
                    <a:pt x="2873023" y="382349"/>
                    <a:pt x="2887936" y="376749"/>
                  </a:cubicBezTo>
                  <a:lnTo>
                    <a:pt x="2876829" y="406239"/>
                  </a:lnTo>
                  <a:cubicBezTo>
                    <a:pt x="2844689" y="430218"/>
                    <a:pt x="2810714" y="440135"/>
                    <a:pt x="2774904" y="435990"/>
                  </a:cubicBezTo>
                  <a:cubicBezTo>
                    <a:pt x="2759086" y="434159"/>
                    <a:pt x="2747885" y="429016"/>
                    <a:pt x="2741297" y="420560"/>
                  </a:cubicBezTo>
                  <a:cubicBezTo>
                    <a:pt x="2733966" y="411889"/>
                    <a:pt x="2731030" y="401804"/>
                    <a:pt x="2732489" y="390303"/>
                  </a:cubicBezTo>
                  <a:cubicBezTo>
                    <a:pt x="2735037" y="368286"/>
                    <a:pt x="2742988" y="346124"/>
                    <a:pt x="2756341" y="323818"/>
                  </a:cubicBezTo>
                  <a:lnTo>
                    <a:pt x="2744194" y="322413"/>
                  </a:lnTo>
                  <a:cubicBezTo>
                    <a:pt x="2730306" y="341579"/>
                    <a:pt x="2713266" y="358072"/>
                    <a:pt x="2693072" y="371892"/>
                  </a:cubicBezTo>
                  <a:cubicBezTo>
                    <a:pt x="2673030" y="386628"/>
                    <a:pt x="2654698" y="396560"/>
                    <a:pt x="2638075" y="401688"/>
                  </a:cubicBezTo>
                  <a:cubicBezTo>
                    <a:pt x="2629672" y="404210"/>
                    <a:pt x="2621799" y="406313"/>
                    <a:pt x="2614455" y="407995"/>
                  </a:cubicBezTo>
                  <a:cubicBezTo>
                    <a:pt x="2607111" y="409678"/>
                    <a:pt x="2600509" y="410773"/>
                    <a:pt x="2594648" y="411281"/>
                  </a:cubicBezTo>
                  <a:cubicBezTo>
                    <a:pt x="2582981" y="412367"/>
                    <a:pt x="2572205" y="412402"/>
                    <a:pt x="2562321" y="411387"/>
                  </a:cubicBezTo>
                  <a:cubicBezTo>
                    <a:pt x="2546031" y="409485"/>
                    <a:pt x="2532036" y="405204"/>
                    <a:pt x="2520336" y="398545"/>
                  </a:cubicBezTo>
                  <a:cubicBezTo>
                    <a:pt x="2508637" y="391885"/>
                    <a:pt x="2499031" y="382919"/>
                    <a:pt x="2491519" y="371647"/>
                  </a:cubicBezTo>
                  <a:cubicBezTo>
                    <a:pt x="2483955" y="360417"/>
                    <a:pt x="2478670" y="348200"/>
                    <a:pt x="2475661" y="334996"/>
                  </a:cubicBezTo>
                  <a:cubicBezTo>
                    <a:pt x="2472653" y="321793"/>
                    <a:pt x="2472040" y="307424"/>
                    <a:pt x="2473822" y="291890"/>
                  </a:cubicBezTo>
                  <a:cubicBezTo>
                    <a:pt x="2477108" y="262392"/>
                    <a:pt x="2487387" y="235627"/>
                    <a:pt x="2504658" y="211595"/>
                  </a:cubicBezTo>
                  <a:cubicBezTo>
                    <a:pt x="2513290" y="199883"/>
                    <a:pt x="2522684" y="189076"/>
                    <a:pt x="2532838" y="179175"/>
                  </a:cubicBezTo>
                  <a:cubicBezTo>
                    <a:pt x="2542992" y="169275"/>
                    <a:pt x="2554086" y="160396"/>
                    <a:pt x="2566120" y="152540"/>
                  </a:cubicBezTo>
                  <a:cubicBezTo>
                    <a:pt x="2577763" y="145008"/>
                    <a:pt x="2589877" y="138395"/>
                    <a:pt x="2602461" y="132703"/>
                  </a:cubicBezTo>
                  <a:cubicBezTo>
                    <a:pt x="2615046" y="127010"/>
                    <a:pt x="2628079" y="122428"/>
                    <a:pt x="2641560" y="118955"/>
                  </a:cubicBezTo>
                  <a:cubicBezTo>
                    <a:pt x="2668531" y="111946"/>
                    <a:pt x="2692653" y="109609"/>
                    <a:pt x="2713925" y="111942"/>
                  </a:cubicBezTo>
                  <a:cubicBezTo>
                    <a:pt x="2729996" y="113802"/>
                    <a:pt x="2747701" y="118159"/>
                    <a:pt x="2767040" y="125014"/>
                  </a:cubicBezTo>
                  <a:cubicBezTo>
                    <a:pt x="2776963" y="128888"/>
                    <a:pt x="2786118" y="133153"/>
                    <a:pt x="2794507" y="137811"/>
                  </a:cubicBezTo>
                  <a:cubicBezTo>
                    <a:pt x="2802897" y="142468"/>
                    <a:pt x="2810636" y="147339"/>
                    <a:pt x="2817725" y="152423"/>
                  </a:cubicBezTo>
                  <a:lnTo>
                    <a:pt x="2829096" y="120655"/>
                  </a:lnTo>
                  <a:close/>
                  <a:moveTo>
                    <a:pt x="3329436" y="213357"/>
                  </a:moveTo>
                  <a:lnTo>
                    <a:pt x="3233841" y="403512"/>
                  </a:lnTo>
                  <a:cubicBezTo>
                    <a:pt x="3224421" y="421984"/>
                    <a:pt x="3218627" y="436134"/>
                    <a:pt x="3216461" y="445962"/>
                  </a:cubicBezTo>
                  <a:cubicBezTo>
                    <a:pt x="3215164" y="452848"/>
                    <a:pt x="3215222" y="458844"/>
                    <a:pt x="3216637" y="463951"/>
                  </a:cubicBezTo>
                  <a:cubicBezTo>
                    <a:pt x="3217188" y="466781"/>
                    <a:pt x="3218502" y="469231"/>
                    <a:pt x="3220576" y="471303"/>
                  </a:cubicBezTo>
                  <a:cubicBezTo>
                    <a:pt x="3222651" y="473376"/>
                    <a:pt x="3225655" y="475202"/>
                    <a:pt x="3229588" y="476781"/>
                  </a:cubicBezTo>
                  <a:lnTo>
                    <a:pt x="3240814" y="479106"/>
                  </a:lnTo>
                  <a:cubicBezTo>
                    <a:pt x="3244686" y="479258"/>
                    <a:pt x="3251938" y="478159"/>
                    <a:pt x="3262572" y="475809"/>
                  </a:cubicBezTo>
                  <a:cubicBezTo>
                    <a:pt x="3273231" y="473334"/>
                    <a:pt x="3287349" y="469235"/>
                    <a:pt x="3304926" y="463510"/>
                  </a:cubicBezTo>
                  <a:lnTo>
                    <a:pt x="3300869" y="486865"/>
                  </a:lnTo>
                  <a:cubicBezTo>
                    <a:pt x="3299869" y="491764"/>
                    <a:pt x="3295624" y="496088"/>
                    <a:pt x="3288131" y="499837"/>
                  </a:cubicBezTo>
                  <a:cubicBezTo>
                    <a:pt x="3280639" y="503586"/>
                    <a:pt x="3269845" y="506553"/>
                    <a:pt x="3255749" y="508738"/>
                  </a:cubicBezTo>
                  <a:cubicBezTo>
                    <a:pt x="3241610" y="510899"/>
                    <a:pt x="3228929" y="512141"/>
                    <a:pt x="3217707" y="512467"/>
                  </a:cubicBezTo>
                  <a:cubicBezTo>
                    <a:pt x="3206485" y="512793"/>
                    <a:pt x="3196927" y="512146"/>
                    <a:pt x="3189034" y="510527"/>
                  </a:cubicBezTo>
                  <a:cubicBezTo>
                    <a:pt x="3173318" y="507271"/>
                    <a:pt x="3161963" y="501796"/>
                    <a:pt x="3154972" y="494104"/>
                  </a:cubicBezTo>
                  <a:cubicBezTo>
                    <a:pt x="3147231" y="486256"/>
                    <a:pt x="3144447" y="477093"/>
                    <a:pt x="3146618" y="466616"/>
                  </a:cubicBezTo>
                  <a:cubicBezTo>
                    <a:pt x="3150283" y="449553"/>
                    <a:pt x="3159537" y="426233"/>
                    <a:pt x="3174380" y="396657"/>
                  </a:cubicBezTo>
                  <a:lnTo>
                    <a:pt x="3186826" y="374258"/>
                  </a:lnTo>
                  <a:cubicBezTo>
                    <a:pt x="3195189" y="357128"/>
                    <a:pt x="3207023" y="336425"/>
                    <a:pt x="3222330" y="312147"/>
                  </a:cubicBezTo>
                  <a:lnTo>
                    <a:pt x="3208858" y="309357"/>
                  </a:lnTo>
                  <a:lnTo>
                    <a:pt x="3168534" y="353297"/>
                  </a:lnTo>
                  <a:cubicBezTo>
                    <a:pt x="3152559" y="369500"/>
                    <a:pt x="3132750" y="387251"/>
                    <a:pt x="3109109" y="406549"/>
                  </a:cubicBezTo>
                  <a:cubicBezTo>
                    <a:pt x="3084869" y="425593"/>
                    <a:pt x="3059831" y="440960"/>
                    <a:pt x="3033994" y="452648"/>
                  </a:cubicBezTo>
                  <a:cubicBezTo>
                    <a:pt x="3008131" y="464461"/>
                    <a:pt x="2983973" y="468042"/>
                    <a:pt x="2961522" y="463391"/>
                  </a:cubicBezTo>
                  <a:cubicBezTo>
                    <a:pt x="2942786" y="459639"/>
                    <a:pt x="2930013" y="449708"/>
                    <a:pt x="2923204" y="433597"/>
                  </a:cubicBezTo>
                  <a:cubicBezTo>
                    <a:pt x="2919431" y="425433"/>
                    <a:pt x="2917066" y="417073"/>
                    <a:pt x="2916107" y="408516"/>
                  </a:cubicBezTo>
                  <a:cubicBezTo>
                    <a:pt x="2915148" y="399959"/>
                    <a:pt x="2915634" y="391019"/>
                    <a:pt x="2917566" y="381695"/>
                  </a:cubicBezTo>
                  <a:lnTo>
                    <a:pt x="2923223" y="365696"/>
                  </a:lnTo>
                  <a:lnTo>
                    <a:pt x="2935978" y="341801"/>
                  </a:lnTo>
                  <a:lnTo>
                    <a:pt x="2948114" y="320899"/>
                  </a:lnTo>
                  <a:lnTo>
                    <a:pt x="3042050" y="153816"/>
                  </a:lnTo>
                  <a:lnTo>
                    <a:pt x="3098928" y="165600"/>
                  </a:lnTo>
                  <a:lnTo>
                    <a:pt x="3002228" y="342257"/>
                  </a:lnTo>
                  <a:cubicBezTo>
                    <a:pt x="2989912" y="364032"/>
                    <a:pt x="2982655" y="380220"/>
                    <a:pt x="2980458" y="390823"/>
                  </a:cubicBezTo>
                  <a:cubicBezTo>
                    <a:pt x="2976991" y="408186"/>
                    <a:pt x="2982417" y="418416"/>
                    <a:pt x="2996735" y="421513"/>
                  </a:cubicBezTo>
                  <a:cubicBezTo>
                    <a:pt x="3014847" y="425136"/>
                    <a:pt x="3034962" y="420978"/>
                    <a:pt x="3057078" y="409038"/>
                  </a:cubicBezTo>
                  <a:cubicBezTo>
                    <a:pt x="3079195" y="397099"/>
                    <a:pt x="3112632" y="373847"/>
                    <a:pt x="3157389" y="339280"/>
                  </a:cubicBezTo>
                  <a:cubicBezTo>
                    <a:pt x="3201995" y="304812"/>
                    <a:pt x="3240384" y="258910"/>
                    <a:pt x="3272557" y="201572"/>
                  </a:cubicBezTo>
                  <a:close/>
                  <a:moveTo>
                    <a:pt x="3634167" y="157053"/>
                  </a:moveTo>
                  <a:cubicBezTo>
                    <a:pt x="3645839" y="160705"/>
                    <a:pt x="3651105" y="164287"/>
                    <a:pt x="3649965" y="167801"/>
                  </a:cubicBezTo>
                  <a:lnTo>
                    <a:pt x="3641143" y="182616"/>
                  </a:lnTo>
                  <a:lnTo>
                    <a:pt x="3470079" y="427639"/>
                  </a:lnTo>
                  <a:lnTo>
                    <a:pt x="3433729" y="415850"/>
                  </a:lnTo>
                  <a:cubicBezTo>
                    <a:pt x="3429973" y="414632"/>
                    <a:pt x="3428505" y="412549"/>
                    <a:pt x="3429327" y="409601"/>
                  </a:cubicBezTo>
                  <a:lnTo>
                    <a:pt x="3432668" y="404257"/>
                  </a:lnTo>
                  <a:lnTo>
                    <a:pt x="3435301" y="401094"/>
                  </a:lnTo>
                  <a:lnTo>
                    <a:pt x="3570210" y="168449"/>
                  </a:lnTo>
                  <a:lnTo>
                    <a:pt x="3582137" y="149017"/>
                  </a:lnTo>
                  <a:cubicBezTo>
                    <a:pt x="3583450" y="147032"/>
                    <a:pt x="3585854" y="145401"/>
                    <a:pt x="3589348" y="144124"/>
                  </a:cubicBezTo>
                  <a:lnTo>
                    <a:pt x="3602906" y="146914"/>
                  </a:lnTo>
                  <a:close/>
                  <a:moveTo>
                    <a:pt x="3363217" y="31469"/>
                  </a:moveTo>
                  <a:lnTo>
                    <a:pt x="3361538" y="35804"/>
                  </a:lnTo>
                  <a:lnTo>
                    <a:pt x="3360014" y="39391"/>
                  </a:lnTo>
                  <a:lnTo>
                    <a:pt x="3355625" y="45507"/>
                  </a:lnTo>
                  <a:lnTo>
                    <a:pt x="3336545" y="73555"/>
                  </a:lnTo>
                  <a:cubicBezTo>
                    <a:pt x="3333959" y="75361"/>
                    <a:pt x="3329192" y="78276"/>
                    <a:pt x="3322245" y="82300"/>
                  </a:cubicBezTo>
                  <a:cubicBezTo>
                    <a:pt x="3314398" y="86268"/>
                    <a:pt x="3301363" y="92674"/>
                    <a:pt x="3283140" y="101517"/>
                  </a:cubicBezTo>
                  <a:cubicBezTo>
                    <a:pt x="3264039" y="110828"/>
                    <a:pt x="3247804" y="117611"/>
                    <a:pt x="3234434" y="121866"/>
                  </a:cubicBezTo>
                  <a:cubicBezTo>
                    <a:pt x="3220784" y="126843"/>
                    <a:pt x="3210530" y="128621"/>
                    <a:pt x="3203669" y="127200"/>
                  </a:cubicBezTo>
                  <a:cubicBezTo>
                    <a:pt x="3197806" y="125985"/>
                    <a:pt x="3188759" y="119428"/>
                    <a:pt x="3176524" y="107527"/>
                  </a:cubicBezTo>
                  <a:cubicBezTo>
                    <a:pt x="3170313" y="101557"/>
                    <a:pt x="3164461" y="95271"/>
                    <a:pt x="3158967" y="88669"/>
                  </a:cubicBezTo>
                  <a:cubicBezTo>
                    <a:pt x="3153472" y="82067"/>
                    <a:pt x="3148524" y="75188"/>
                    <a:pt x="3144119" y="68031"/>
                  </a:cubicBezTo>
                  <a:cubicBezTo>
                    <a:pt x="3135095" y="54453"/>
                    <a:pt x="3131373" y="43535"/>
                    <a:pt x="3132953" y="35277"/>
                  </a:cubicBezTo>
                  <a:cubicBezTo>
                    <a:pt x="3134069" y="29264"/>
                    <a:pt x="3137366" y="22142"/>
                    <a:pt x="3142844" y="13911"/>
                  </a:cubicBezTo>
                  <a:cubicBezTo>
                    <a:pt x="3148008" y="4053"/>
                    <a:pt x="3152088" y="-565"/>
                    <a:pt x="3155081" y="55"/>
                  </a:cubicBezTo>
                  <a:cubicBezTo>
                    <a:pt x="3155745" y="615"/>
                    <a:pt x="3156390" y="1269"/>
                    <a:pt x="3157016" y="2017"/>
                  </a:cubicBezTo>
                  <a:cubicBezTo>
                    <a:pt x="3157642" y="2765"/>
                    <a:pt x="3158287" y="3418"/>
                    <a:pt x="3158951" y="3979"/>
                  </a:cubicBezTo>
                  <a:cubicBezTo>
                    <a:pt x="3160142" y="5136"/>
                    <a:pt x="3162816" y="8552"/>
                    <a:pt x="3166975" y="14227"/>
                  </a:cubicBezTo>
                  <a:cubicBezTo>
                    <a:pt x="3170685" y="19549"/>
                    <a:pt x="3175879" y="27129"/>
                    <a:pt x="3182557" y="36968"/>
                  </a:cubicBezTo>
                  <a:cubicBezTo>
                    <a:pt x="3189109" y="46781"/>
                    <a:pt x="3195895" y="55472"/>
                    <a:pt x="3202912" y="63040"/>
                  </a:cubicBezTo>
                  <a:cubicBezTo>
                    <a:pt x="3209651" y="71331"/>
                    <a:pt x="3216712" y="76176"/>
                    <a:pt x="3224097" y="77576"/>
                  </a:cubicBezTo>
                  <a:cubicBezTo>
                    <a:pt x="3236919" y="80363"/>
                    <a:pt x="3260595" y="74081"/>
                    <a:pt x="3295126" y="58730"/>
                  </a:cubicBezTo>
                  <a:cubicBezTo>
                    <a:pt x="3311993" y="50939"/>
                    <a:pt x="3325250" y="45035"/>
                    <a:pt x="3334896" y="41017"/>
                  </a:cubicBezTo>
                  <a:cubicBezTo>
                    <a:pt x="3344541" y="36999"/>
                    <a:pt x="3350429" y="34641"/>
                    <a:pt x="3352557" y="33943"/>
                  </a:cubicBezTo>
                  <a:cubicBezTo>
                    <a:pt x="3354614" y="33589"/>
                    <a:pt x="3356578" y="33216"/>
                    <a:pt x="3358448" y="32823"/>
                  </a:cubicBezTo>
                  <a:cubicBezTo>
                    <a:pt x="3360318" y="32429"/>
                    <a:pt x="3361908" y="31978"/>
                    <a:pt x="3363217" y="314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39988" dirty="0">
                <a:solidFill>
                  <a:prstClr val="white"/>
                </a:solidFill>
              </a:endParaRPr>
            </a:p>
          </p:txBody>
        </p:sp>
      </p:grpSp>
      <p:sp>
        <p:nvSpPr>
          <p:cNvPr id="73" name="Заголовок 3"/>
          <p:cNvSpPr txBox="1">
            <a:spLocks/>
          </p:cNvSpPr>
          <p:nvPr/>
        </p:nvSpPr>
        <p:spPr>
          <a:xfrm>
            <a:off x="1" y="57927"/>
            <a:ext cx="12191999" cy="615393"/>
          </a:xfrm>
          <a:prstGeom prst="rect">
            <a:avLst/>
          </a:prstGeom>
        </p:spPr>
        <p:txBody>
          <a:bodyPr wrap="square" lIns="359906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9" b="1" dirty="0">
                <a:latin typeface="Arial" panose="020B0604020202020204" pitchFamily="34" charset="0"/>
                <a:cs typeface="Arial" panose="020B0604020202020204" pitchFamily="34" charset="0"/>
              </a:rPr>
              <a:t>Оказание экстренной  и кризисной психологической помощи </a:t>
            </a:r>
          </a:p>
          <a:p>
            <a:r>
              <a:rPr lang="ru-RU" sz="1999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специалистами ФКЦ  МГППУ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" y="6596607"/>
            <a:ext cx="12192000" cy="719813"/>
          </a:xfrm>
          <a:prstGeom prst="rect">
            <a:avLst/>
          </a:prstGeom>
          <a:gradFill flip="none" rotWithShape="1">
            <a:gsLst>
              <a:gs pos="42000">
                <a:srgbClr val="014F86">
                  <a:alpha val="49000"/>
                </a:srgbClr>
              </a:gs>
              <a:gs pos="85000">
                <a:srgbClr val="1C79C9">
                  <a:alpha val="5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799"/>
          </a:p>
        </p:txBody>
      </p:sp>
      <p:sp>
        <p:nvSpPr>
          <p:cNvPr id="2" name="Google Shape;233;p4">
            <a:extLst>
              <a:ext uri="{FF2B5EF4-FFF2-40B4-BE49-F238E27FC236}">
                <a16:creationId xmlns:a16="http://schemas.microsoft.com/office/drawing/2014/main" id="{EFA5030F-C09B-917A-9BE4-4D1DBE414517}"/>
              </a:ext>
            </a:extLst>
          </p:cNvPr>
          <p:cNvSpPr txBox="1"/>
          <p:nvPr/>
        </p:nvSpPr>
        <p:spPr>
          <a:xfrm>
            <a:off x="8564577" y="1513079"/>
            <a:ext cx="3328917" cy="1476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</a:t>
            </a: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2021-2024 гг. оказана экстренная психологическая помощь в результате вооруженных нападений </a:t>
            </a:r>
            <a:b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и резонансных случаев </a:t>
            </a:r>
            <a:endParaRPr sz="1799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3" name="Google Shape;234;p4">
            <a:extLst>
              <a:ext uri="{FF2B5EF4-FFF2-40B4-BE49-F238E27FC236}">
                <a16:creationId xmlns:a16="http://schemas.microsoft.com/office/drawing/2014/main" id="{002C1853-7E1D-51E8-C609-6DCA5A66D4E8}"/>
              </a:ext>
            </a:extLst>
          </p:cNvPr>
          <p:cNvSpPr txBox="1"/>
          <p:nvPr/>
        </p:nvSpPr>
        <p:spPr>
          <a:xfrm>
            <a:off x="2475050" y="1477474"/>
            <a:ext cx="2299876" cy="175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</a:t>
            </a: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2022-2024 гг. </a:t>
            </a:r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пункты временного размещения </a:t>
            </a:r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вынужденных переселенцев </a:t>
            </a:r>
            <a:endParaRPr sz="1799" dirty="0">
              <a:solidFill>
                <a:schemeClr val="bg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4" name="Google Shape;235;p4">
            <a:extLst>
              <a:ext uri="{FF2B5EF4-FFF2-40B4-BE49-F238E27FC236}">
                <a16:creationId xmlns:a16="http://schemas.microsoft.com/office/drawing/2014/main" id="{C23DB230-913A-4DCA-900E-AD7455F258EC}"/>
              </a:ext>
            </a:extLst>
          </p:cNvPr>
          <p:cNvSpPr txBox="1"/>
          <p:nvPr/>
        </p:nvSpPr>
        <p:spPr>
          <a:xfrm>
            <a:off x="2538204" y="4184339"/>
            <a:ext cx="3225228" cy="147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</a:t>
            </a: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2022-2024 гг. оказана психологическая помощь </a:t>
            </a:r>
            <a:b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зоне проведения СВО </a:t>
            </a:r>
            <a:b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и иных территориях повышенной опасности</a:t>
            </a:r>
            <a:endParaRPr sz="1799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5" name="Google Shape;236;p4">
            <a:extLst>
              <a:ext uri="{FF2B5EF4-FFF2-40B4-BE49-F238E27FC236}">
                <a16:creationId xmlns:a16="http://schemas.microsoft.com/office/drawing/2014/main" id="{C8AD38EE-F321-9746-32B2-4A3F8E43E603}"/>
              </a:ext>
            </a:extLst>
          </p:cNvPr>
          <p:cNvSpPr txBox="1"/>
          <p:nvPr/>
        </p:nvSpPr>
        <p:spPr>
          <a:xfrm>
            <a:off x="8529907" y="4564136"/>
            <a:ext cx="3258587" cy="147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</a:t>
            </a: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2022-2024 гг. оказана экстренная и кризисная психологическая помощь </a:t>
            </a:r>
            <a:b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</a:br>
            <a:r>
              <a:rPr lang="ru-RU" sz="1799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в пунктах временного </a:t>
            </a:r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размещения</a:t>
            </a:r>
            <a:endParaRPr sz="1799" dirty="0">
              <a:solidFill>
                <a:schemeClr val="bg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</p:txBody>
      </p:sp>
      <p:sp>
        <p:nvSpPr>
          <p:cNvPr id="6" name="Google Shape;239;p4">
            <a:extLst>
              <a:ext uri="{FF2B5EF4-FFF2-40B4-BE49-F238E27FC236}">
                <a16:creationId xmlns:a16="http://schemas.microsoft.com/office/drawing/2014/main" id="{9476DC0E-05DD-5049-9371-C0C63E646A76}"/>
              </a:ext>
            </a:extLst>
          </p:cNvPr>
          <p:cNvSpPr txBox="1"/>
          <p:nvPr/>
        </p:nvSpPr>
        <p:spPr>
          <a:xfrm>
            <a:off x="867593" y="1474757"/>
            <a:ext cx="2982767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999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1999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240;p4">
            <a:extLst>
              <a:ext uri="{FF2B5EF4-FFF2-40B4-BE49-F238E27FC236}">
                <a16:creationId xmlns:a16="http://schemas.microsoft.com/office/drawing/2014/main" id="{8C742C8F-9086-6D6B-58B5-6648B0158251}"/>
              </a:ext>
            </a:extLst>
          </p:cNvPr>
          <p:cNvSpPr txBox="1"/>
          <p:nvPr/>
        </p:nvSpPr>
        <p:spPr>
          <a:xfrm>
            <a:off x="620597" y="2710020"/>
            <a:ext cx="1734523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999" b="1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выездов</a:t>
            </a:r>
            <a:endParaRPr sz="1999" b="1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241;p4">
            <a:extLst>
              <a:ext uri="{FF2B5EF4-FFF2-40B4-BE49-F238E27FC236}">
                <a16:creationId xmlns:a16="http://schemas.microsoft.com/office/drawing/2014/main" id="{75C8D5F2-CAE8-AF35-0DD4-783434C16124}"/>
              </a:ext>
            </a:extLst>
          </p:cNvPr>
          <p:cNvSpPr txBox="1"/>
          <p:nvPr/>
        </p:nvSpPr>
        <p:spPr>
          <a:xfrm>
            <a:off x="852973" y="1746932"/>
            <a:ext cx="1255094" cy="70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3999" b="1" dirty="0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48</a:t>
            </a:r>
            <a:endParaRPr sz="3999" b="1" dirty="0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" name="Google Shape;243;p4">
            <a:extLst>
              <a:ext uri="{FF2B5EF4-FFF2-40B4-BE49-F238E27FC236}">
                <a16:creationId xmlns:a16="http://schemas.microsoft.com/office/drawing/2014/main" id="{B05E5635-7D39-2058-0C8F-DB0B41C4C89C}"/>
              </a:ext>
            </a:extLst>
          </p:cNvPr>
          <p:cNvSpPr txBox="1"/>
          <p:nvPr/>
        </p:nvSpPr>
        <p:spPr>
          <a:xfrm>
            <a:off x="815621" y="4355659"/>
            <a:ext cx="2982767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999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1999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Google Shape;244;p4">
            <a:extLst>
              <a:ext uri="{FF2B5EF4-FFF2-40B4-BE49-F238E27FC236}">
                <a16:creationId xmlns:a16="http://schemas.microsoft.com/office/drawing/2014/main" id="{56D871FB-AE29-9A1B-BB7A-7CF176532768}"/>
              </a:ext>
            </a:extLst>
          </p:cNvPr>
          <p:cNvSpPr txBox="1"/>
          <p:nvPr/>
        </p:nvSpPr>
        <p:spPr>
          <a:xfrm>
            <a:off x="132808" y="5585907"/>
            <a:ext cx="2519843" cy="83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/>
            <a:r>
              <a:rPr lang="ru-RU" sz="1600" b="1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участникам образовательных отношений</a:t>
            </a:r>
            <a:endParaRPr sz="1600" b="1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245;p4">
            <a:extLst>
              <a:ext uri="{FF2B5EF4-FFF2-40B4-BE49-F238E27FC236}">
                <a16:creationId xmlns:a16="http://schemas.microsoft.com/office/drawing/2014/main" id="{38BB1609-DFF7-2961-EF62-082D59623886}"/>
              </a:ext>
            </a:extLst>
          </p:cNvPr>
          <p:cNvSpPr txBox="1"/>
          <p:nvPr/>
        </p:nvSpPr>
        <p:spPr>
          <a:xfrm>
            <a:off x="729070" y="4642129"/>
            <a:ext cx="1255094" cy="52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2799" b="1" dirty="0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2500</a:t>
            </a:r>
            <a:endParaRPr sz="2799" b="1" dirty="0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247;p4">
            <a:extLst>
              <a:ext uri="{FF2B5EF4-FFF2-40B4-BE49-F238E27FC236}">
                <a16:creationId xmlns:a16="http://schemas.microsoft.com/office/drawing/2014/main" id="{A1A6E406-98F8-69E0-B4A5-8EC345E23991}"/>
              </a:ext>
            </a:extLst>
          </p:cNvPr>
          <p:cNvSpPr txBox="1"/>
          <p:nvPr/>
        </p:nvSpPr>
        <p:spPr>
          <a:xfrm>
            <a:off x="6714520" y="1520335"/>
            <a:ext cx="2982767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999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1999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248;p4">
            <a:extLst>
              <a:ext uri="{FF2B5EF4-FFF2-40B4-BE49-F238E27FC236}">
                <a16:creationId xmlns:a16="http://schemas.microsoft.com/office/drawing/2014/main" id="{9995A9AF-87D2-D16F-8079-0B7A50F30479}"/>
              </a:ext>
            </a:extLst>
          </p:cNvPr>
          <p:cNvSpPr txBox="1"/>
          <p:nvPr/>
        </p:nvSpPr>
        <p:spPr>
          <a:xfrm>
            <a:off x="5962452" y="2722880"/>
            <a:ext cx="2519843" cy="83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/>
            <a:r>
              <a:rPr lang="ru-RU" sz="1600" b="1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участникам образовательных отношений</a:t>
            </a:r>
            <a:endParaRPr sz="1600" b="1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249;p4">
            <a:extLst>
              <a:ext uri="{FF2B5EF4-FFF2-40B4-BE49-F238E27FC236}">
                <a16:creationId xmlns:a16="http://schemas.microsoft.com/office/drawing/2014/main" id="{7FEC0014-510A-C065-8D76-E51FC9B5A9ED}"/>
              </a:ext>
            </a:extLst>
          </p:cNvPr>
          <p:cNvSpPr txBox="1"/>
          <p:nvPr/>
        </p:nvSpPr>
        <p:spPr>
          <a:xfrm>
            <a:off x="6598687" y="1889979"/>
            <a:ext cx="1255094" cy="52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2799" b="1" dirty="0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1900</a:t>
            </a:r>
            <a:endParaRPr sz="2799" b="1" dirty="0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251;p4">
            <a:extLst>
              <a:ext uri="{FF2B5EF4-FFF2-40B4-BE49-F238E27FC236}">
                <a16:creationId xmlns:a16="http://schemas.microsoft.com/office/drawing/2014/main" id="{31D30D17-7B42-26EF-695B-80C7A4C69537}"/>
              </a:ext>
            </a:extLst>
          </p:cNvPr>
          <p:cNvSpPr txBox="1"/>
          <p:nvPr/>
        </p:nvSpPr>
        <p:spPr>
          <a:xfrm>
            <a:off x="6714520" y="4372544"/>
            <a:ext cx="2982767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1999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1999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252;p4">
            <a:extLst>
              <a:ext uri="{FF2B5EF4-FFF2-40B4-BE49-F238E27FC236}">
                <a16:creationId xmlns:a16="http://schemas.microsoft.com/office/drawing/2014/main" id="{F78F8851-6135-C953-5596-A03FECE49E54}"/>
              </a:ext>
            </a:extLst>
          </p:cNvPr>
          <p:cNvSpPr txBox="1"/>
          <p:nvPr/>
        </p:nvSpPr>
        <p:spPr>
          <a:xfrm>
            <a:off x="6023869" y="5605452"/>
            <a:ext cx="2519843" cy="83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/>
            <a:r>
              <a:rPr lang="ru-RU" sz="1600" b="1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участникам образовательных отношений</a:t>
            </a:r>
            <a:endParaRPr sz="1600" b="1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" name="Google Shape;253;p4">
            <a:extLst>
              <a:ext uri="{FF2B5EF4-FFF2-40B4-BE49-F238E27FC236}">
                <a16:creationId xmlns:a16="http://schemas.microsoft.com/office/drawing/2014/main" id="{38D91D56-0E88-58F6-0189-6AEA2A61FBB8}"/>
              </a:ext>
            </a:extLst>
          </p:cNvPr>
          <p:cNvSpPr txBox="1"/>
          <p:nvPr/>
        </p:nvSpPr>
        <p:spPr>
          <a:xfrm>
            <a:off x="6635939" y="4713058"/>
            <a:ext cx="1437294" cy="52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r>
              <a:rPr lang="ru-RU" sz="2799" b="1" dirty="0">
                <a:solidFill>
                  <a:schemeClr val="accent3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1500</a:t>
            </a:r>
            <a:endParaRPr sz="3199" b="1" dirty="0">
              <a:solidFill>
                <a:schemeClr val="accent3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254;p4">
            <a:extLst>
              <a:ext uri="{FF2B5EF4-FFF2-40B4-BE49-F238E27FC236}">
                <a16:creationId xmlns:a16="http://schemas.microsoft.com/office/drawing/2014/main" id="{5CE941B1-16C9-62A9-52F3-4302B9E70796}"/>
              </a:ext>
            </a:extLst>
          </p:cNvPr>
          <p:cNvSpPr/>
          <p:nvPr/>
        </p:nvSpPr>
        <p:spPr>
          <a:xfrm>
            <a:off x="219019" y="1152323"/>
            <a:ext cx="5677935" cy="248943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255;p4">
            <a:extLst>
              <a:ext uri="{FF2B5EF4-FFF2-40B4-BE49-F238E27FC236}">
                <a16:creationId xmlns:a16="http://schemas.microsoft.com/office/drawing/2014/main" id="{54F8733A-B968-852E-C011-70C9D5C9E793}"/>
              </a:ext>
            </a:extLst>
          </p:cNvPr>
          <p:cNvSpPr/>
          <p:nvPr/>
        </p:nvSpPr>
        <p:spPr>
          <a:xfrm>
            <a:off x="219019" y="3923377"/>
            <a:ext cx="5677935" cy="268535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256;p4">
            <a:extLst>
              <a:ext uri="{FF2B5EF4-FFF2-40B4-BE49-F238E27FC236}">
                <a16:creationId xmlns:a16="http://schemas.microsoft.com/office/drawing/2014/main" id="{70B7047A-6428-4535-FD0A-F0AE8B8C3133}"/>
              </a:ext>
            </a:extLst>
          </p:cNvPr>
          <p:cNvSpPr/>
          <p:nvPr/>
        </p:nvSpPr>
        <p:spPr>
          <a:xfrm>
            <a:off x="6023869" y="1152323"/>
            <a:ext cx="5869759" cy="248943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57;p4">
            <a:extLst>
              <a:ext uri="{FF2B5EF4-FFF2-40B4-BE49-F238E27FC236}">
                <a16:creationId xmlns:a16="http://schemas.microsoft.com/office/drawing/2014/main" id="{58FE1619-EEB3-4F85-8823-CB0C43DAC7BA}"/>
              </a:ext>
            </a:extLst>
          </p:cNvPr>
          <p:cNvSpPr/>
          <p:nvPr/>
        </p:nvSpPr>
        <p:spPr>
          <a:xfrm>
            <a:off x="6023869" y="3923377"/>
            <a:ext cx="5869759" cy="2685351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object 4">
            <a:extLst>
              <a:ext uri="{FF2B5EF4-FFF2-40B4-BE49-F238E27FC236}">
                <a16:creationId xmlns:a16="http://schemas.microsoft.com/office/drawing/2014/main" id="{AE13C7C0-F8F6-BBB7-EE6B-4E11F11715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670" y="23152"/>
            <a:ext cx="1154167" cy="6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7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/>
          <p:nvPr/>
        </p:nvSpPr>
        <p:spPr>
          <a:xfrm>
            <a:off x="0" y="104775"/>
            <a:ext cx="12192000" cy="92392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Организация деятельности федерального детского </a:t>
            </a:r>
            <a:endParaRPr sz="2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телефона доверия ФКЦ МГППУ</a:t>
            </a:r>
            <a:endParaRPr/>
          </a:p>
        </p:txBody>
      </p:sp>
      <p:pic>
        <p:nvPicPr>
          <p:cNvPr id="452" name="Google Shape;452;p22"/>
          <p:cNvPicPr preferRelativeResize="0"/>
          <p:nvPr/>
        </p:nvPicPr>
        <p:blipFill rotWithShape="1">
          <a:blip r:embed="rId3">
            <a:alphaModFix/>
          </a:blip>
          <a:srcRect l="17353" t="9090" r="16631" b="9393"/>
          <a:stretch/>
        </p:blipFill>
        <p:spPr>
          <a:xfrm>
            <a:off x="3685718" y="2121407"/>
            <a:ext cx="4892040" cy="450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2"/>
          <p:cNvSpPr txBox="1"/>
          <p:nvPr/>
        </p:nvSpPr>
        <p:spPr>
          <a:xfrm>
            <a:off x="276225" y="1988949"/>
            <a:ext cx="3638549" cy="159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Горячая кризисная линия по оказанию психологической помощи несовершеннолетним и их родителям (законным представителям) Министерства просвещения РФ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8-800-600-31-14</a:t>
            </a:r>
            <a:endParaRPr/>
          </a:p>
        </p:txBody>
      </p:sp>
      <p:sp>
        <p:nvSpPr>
          <p:cNvPr id="454" name="Google Shape;454;p22"/>
          <p:cNvSpPr txBox="1"/>
          <p:nvPr/>
        </p:nvSpPr>
        <p:spPr>
          <a:xfrm>
            <a:off x="3706906" y="1185672"/>
            <a:ext cx="4849664" cy="54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Общероссийский детский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телефон доверия для детей и родителей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8-800-2000-122</a:t>
            </a:r>
            <a:endParaRPr sz="16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5" name="Google Shape;455;p22"/>
          <p:cNvSpPr txBox="1"/>
          <p:nvPr/>
        </p:nvSpPr>
        <p:spPr>
          <a:xfrm>
            <a:off x="8140286" y="1783080"/>
            <a:ext cx="3815492" cy="229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Письменные консультации и консультации по телефону в рамках проекта  оказания услуг психолого-педагогической, методической и консультационной помощи родителям (законным представителям) детей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8-800-444-22-32 (доб. 714)</a:t>
            </a:r>
            <a:endParaRPr sz="14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6" name="Google Shape;456;p22"/>
          <p:cNvSpPr/>
          <p:nvPr/>
        </p:nvSpPr>
        <p:spPr>
          <a:xfrm>
            <a:off x="0" y="4909661"/>
            <a:ext cx="4810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Горячая линия проекта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«Верное направление» оказывает психологическую помощь родителям тяжелобольных детей, в том числе, имеющих инвалидность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8-800-303-303-0</a:t>
            </a:r>
            <a:endParaRPr sz="16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7" name="Google Shape;457;p22"/>
          <p:cNvSpPr txBox="1"/>
          <p:nvPr/>
        </p:nvSpPr>
        <p:spPr>
          <a:xfrm>
            <a:off x="8094567" y="4804027"/>
            <a:ext cx="4097433" cy="161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Горячая линия проекта #МЫВМЕСТЕ ориентирована на оказание психологической помощи членам семей мобилизованных военнослужащих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8-800-200-34-11</a:t>
            </a:r>
            <a:endParaRPr sz="16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Google Shape;458;p22"/>
          <p:cNvSpPr txBox="1"/>
          <p:nvPr/>
        </p:nvSpPr>
        <p:spPr>
          <a:xfrm>
            <a:off x="5299372" y="3585339"/>
            <a:ext cx="1664731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70 000</a:t>
            </a:r>
            <a:endParaRPr sz="200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Google Shape;459;p22"/>
          <p:cNvSpPr txBox="1"/>
          <p:nvPr/>
        </p:nvSpPr>
        <p:spPr>
          <a:xfrm>
            <a:off x="5299372" y="2319770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35 000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p22"/>
          <p:cNvSpPr txBox="1"/>
          <p:nvPr/>
        </p:nvSpPr>
        <p:spPr>
          <a:xfrm>
            <a:off x="6624764" y="3219961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20 000 </a:t>
            </a: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Google Shape;461;p22"/>
          <p:cNvSpPr txBox="1"/>
          <p:nvPr/>
        </p:nvSpPr>
        <p:spPr>
          <a:xfrm>
            <a:off x="6204187" y="4748719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p22"/>
          <p:cNvSpPr txBox="1"/>
          <p:nvPr/>
        </p:nvSpPr>
        <p:spPr>
          <a:xfrm>
            <a:off x="4480790" y="4716046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Google Shape;463;p22"/>
          <p:cNvSpPr txBox="1"/>
          <p:nvPr/>
        </p:nvSpPr>
        <p:spPr>
          <a:xfrm>
            <a:off x="3878915" y="3193486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4" name="Google Shape;46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126788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300" y="2582939"/>
            <a:ext cx="4472075" cy="3829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37"/>
          <p:cNvSpPr/>
          <p:nvPr/>
        </p:nvSpPr>
        <p:spPr>
          <a:xfrm>
            <a:off x="0" y="104775"/>
            <a:ext cx="12192000" cy="923925"/>
          </a:xfrm>
          <a:prstGeom prst="rect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Формирование Федерального реестра кризисных </a:t>
            </a:r>
            <a:endParaRPr sz="2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психологов в системе образования</a:t>
            </a:r>
            <a:endParaRPr/>
          </a:p>
        </p:txBody>
      </p:sp>
      <p:sp>
        <p:nvSpPr>
          <p:cNvPr id="656" name="Google Shape;656;p37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37"/>
          <p:cNvSpPr/>
          <p:nvPr/>
        </p:nvSpPr>
        <p:spPr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37"/>
          <p:cNvSpPr/>
          <p:nvPr/>
        </p:nvSpPr>
        <p:spPr>
          <a:xfrm>
            <a:off x="152400" y="1213008"/>
            <a:ext cx="114681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рамках процедуры оценки (самооценки) специалистов психологической службы в системе образования</a:t>
            </a: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формируются разноуровневые команды реестра психологов, имеющих компетенции по оказанию экстренной и кризисной психологической помощи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" name="Google Shape;659;p37"/>
          <p:cNvSpPr/>
          <p:nvPr/>
        </p:nvSpPr>
        <p:spPr>
          <a:xfrm>
            <a:off x="6539750" y="2338461"/>
            <a:ext cx="6096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Локальный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оказание экстренной и кризисной психологической помощи участникам образовательных отношений в муниципалитете субъекта страны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0" name="Google Shape;660;p37"/>
          <p:cNvSpPr/>
          <p:nvPr/>
        </p:nvSpPr>
        <p:spPr>
          <a:xfrm>
            <a:off x="6539750" y="3339180"/>
            <a:ext cx="6096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Региональный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оказание экстренной и кризисной психологической помощи участникам образовательных отношений на всей территории субъекта страны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1" name="Google Shape;661;p37"/>
          <p:cNvSpPr/>
          <p:nvPr/>
        </p:nvSpPr>
        <p:spPr>
          <a:xfrm>
            <a:off x="6539750" y="4288828"/>
            <a:ext cx="6096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Субъектный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оказание экстренной и кризисной психологической помощи участникам образовательных отношений во всех субъектах страны, кроме территории военных действий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2" name="Google Shape;662;p37"/>
          <p:cNvSpPr/>
          <p:nvPr/>
        </p:nvSpPr>
        <p:spPr>
          <a:xfrm>
            <a:off x="6539750" y="5443567"/>
            <a:ext cx="549032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Федеральный - 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оказание экстренной и кризисной психологической помощи участникам образовательных отношений во всех субъектах страны, включая зоны военного конфликта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3" name="Google Shape;663;p37"/>
          <p:cNvSpPr txBox="1"/>
          <p:nvPr/>
        </p:nvSpPr>
        <p:spPr>
          <a:xfrm>
            <a:off x="1850275" y="3156887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37"/>
          <p:cNvSpPr txBox="1"/>
          <p:nvPr/>
        </p:nvSpPr>
        <p:spPr>
          <a:xfrm>
            <a:off x="2456325" y="3895875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37"/>
          <p:cNvSpPr txBox="1"/>
          <p:nvPr/>
        </p:nvSpPr>
        <p:spPr>
          <a:xfrm>
            <a:off x="3044825" y="4694542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7"/>
          <p:cNvSpPr txBox="1"/>
          <p:nvPr/>
        </p:nvSpPr>
        <p:spPr>
          <a:xfrm>
            <a:off x="3705225" y="5464308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7"/>
          <p:cNvSpPr txBox="1"/>
          <p:nvPr/>
        </p:nvSpPr>
        <p:spPr>
          <a:xfrm>
            <a:off x="4139450" y="2397948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8" name="Google Shape;668;p37"/>
          <p:cNvSpPr txBox="1"/>
          <p:nvPr/>
        </p:nvSpPr>
        <p:spPr>
          <a:xfrm>
            <a:off x="4300750" y="3424937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9" name="Google Shape;669;p37"/>
          <p:cNvSpPr txBox="1"/>
          <p:nvPr/>
        </p:nvSpPr>
        <p:spPr>
          <a:xfrm>
            <a:off x="4774843" y="4374700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0" name="Google Shape;670;p37"/>
          <p:cNvSpPr txBox="1"/>
          <p:nvPr/>
        </p:nvSpPr>
        <p:spPr>
          <a:xfrm>
            <a:off x="4975508" y="5375607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1" name="Google Shape;671;p37"/>
          <p:cNvSpPr/>
          <p:nvPr/>
        </p:nvSpPr>
        <p:spPr>
          <a:xfrm>
            <a:off x="4069600" y="2705725"/>
            <a:ext cx="161300" cy="161300"/>
          </a:xfrm>
          <a:prstGeom prst="ellipse">
            <a:avLst/>
          </a:prstGeom>
          <a:solidFill>
            <a:srgbClr val="19A9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37"/>
          <p:cNvSpPr/>
          <p:nvPr/>
        </p:nvSpPr>
        <p:spPr>
          <a:xfrm>
            <a:off x="5803150" y="2705725"/>
            <a:ext cx="161300" cy="161300"/>
          </a:xfrm>
          <a:prstGeom prst="ellipse">
            <a:avLst/>
          </a:prstGeom>
          <a:solidFill>
            <a:srgbClr val="19A9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37"/>
          <p:cNvCxnSpPr>
            <a:stCxn id="671" idx="6"/>
            <a:endCxn id="672" idx="2"/>
          </p:cNvCxnSpPr>
          <p:nvPr/>
        </p:nvCxnSpPr>
        <p:spPr>
          <a:xfrm>
            <a:off x="4230900" y="2786375"/>
            <a:ext cx="1572300" cy="0"/>
          </a:xfrm>
          <a:prstGeom prst="straightConnector1">
            <a:avLst/>
          </a:prstGeom>
          <a:noFill/>
          <a:ln w="28575" cap="flat" cmpd="sng">
            <a:solidFill>
              <a:srgbClr val="19A98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4" name="Google Shape;674;p37"/>
          <p:cNvSpPr/>
          <p:nvPr/>
        </p:nvSpPr>
        <p:spPr>
          <a:xfrm>
            <a:off x="4338100" y="3706632"/>
            <a:ext cx="161300" cy="161300"/>
          </a:xfrm>
          <a:prstGeom prst="ellipse">
            <a:avLst/>
          </a:prstGeom>
          <a:solidFill>
            <a:srgbClr val="D7A8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37"/>
          <p:cNvSpPr/>
          <p:nvPr/>
        </p:nvSpPr>
        <p:spPr>
          <a:xfrm>
            <a:off x="5803150" y="3706632"/>
            <a:ext cx="161300" cy="161300"/>
          </a:xfrm>
          <a:prstGeom prst="ellipse">
            <a:avLst/>
          </a:prstGeom>
          <a:solidFill>
            <a:srgbClr val="D7A8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6" name="Google Shape;676;p37"/>
          <p:cNvCxnSpPr>
            <a:endCxn id="675" idx="2"/>
          </p:cNvCxnSpPr>
          <p:nvPr/>
        </p:nvCxnSpPr>
        <p:spPr>
          <a:xfrm>
            <a:off x="4448650" y="3787282"/>
            <a:ext cx="1354500" cy="0"/>
          </a:xfrm>
          <a:prstGeom prst="straightConnector1">
            <a:avLst/>
          </a:prstGeom>
          <a:noFill/>
          <a:ln w="28575" cap="flat" cmpd="sng">
            <a:solidFill>
              <a:srgbClr val="D7A85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7" name="Google Shape;677;p37"/>
          <p:cNvSpPr/>
          <p:nvPr/>
        </p:nvSpPr>
        <p:spPr>
          <a:xfrm>
            <a:off x="4942725" y="4694542"/>
            <a:ext cx="161300" cy="161300"/>
          </a:xfrm>
          <a:prstGeom prst="ellipse">
            <a:avLst/>
          </a:prstGeom>
          <a:solidFill>
            <a:srgbClr val="C86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7"/>
          <p:cNvSpPr/>
          <p:nvPr/>
        </p:nvSpPr>
        <p:spPr>
          <a:xfrm>
            <a:off x="6127037" y="4688509"/>
            <a:ext cx="161300" cy="161300"/>
          </a:xfrm>
          <a:prstGeom prst="ellipse">
            <a:avLst/>
          </a:prstGeom>
          <a:solidFill>
            <a:srgbClr val="C86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9" name="Google Shape;679;p37"/>
          <p:cNvCxnSpPr>
            <a:endCxn id="678" idx="2"/>
          </p:cNvCxnSpPr>
          <p:nvPr/>
        </p:nvCxnSpPr>
        <p:spPr>
          <a:xfrm>
            <a:off x="5086337" y="4769159"/>
            <a:ext cx="1040700" cy="0"/>
          </a:xfrm>
          <a:prstGeom prst="straightConnector1">
            <a:avLst/>
          </a:prstGeom>
          <a:noFill/>
          <a:ln w="28575" cap="flat" cmpd="sng">
            <a:solidFill>
              <a:srgbClr val="C8643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0" name="Google Shape;680;p37"/>
          <p:cNvSpPr/>
          <p:nvPr/>
        </p:nvSpPr>
        <p:spPr>
          <a:xfrm>
            <a:off x="5261683" y="5698119"/>
            <a:ext cx="161300" cy="161300"/>
          </a:xfrm>
          <a:prstGeom prst="ellipse">
            <a:avLst/>
          </a:prstGeom>
          <a:solidFill>
            <a:srgbClr val="B44B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7"/>
          <p:cNvSpPr/>
          <p:nvPr/>
        </p:nvSpPr>
        <p:spPr>
          <a:xfrm>
            <a:off x="6144712" y="5698119"/>
            <a:ext cx="161300" cy="161300"/>
          </a:xfrm>
          <a:prstGeom prst="ellipse">
            <a:avLst/>
          </a:prstGeom>
          <a:solidFill>
            <a:srgbClr val="B44B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2" name="Google Shape;682;p37"/>
          <p:cNvCxnSpPr>
            <a:endCxn id="681" idx="2"/>
          </p:cNvCxnSpPr>
          <p:nvPr/>
        </p:nvCxnSpPr>
        <p:spPr>
          <a:xfrm>
            <a:off x="5404012" y="5778769"/>
            <a:ext cx="740700" cy="0"/>
          </a:xfrm>
          <a:prstGeom prst="straightConnector1">
            <a:avLst/>
          </a:prstGeom>
          <a:noFill/>
          <a:ln w="28575" cap="flat" cmpd="sng">
            <a:solidFill>
              <a:srgbClr val="B44B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83" name="Google Shape;68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165593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99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 txBox="1"/>
          <p:nvPr/>
        </p:nvSpPr>
        <p:spPr>
          <a:xfrm>
            <a:off x="2006508" y="2375547"/>
            <a:ext cx="8522844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68" name="Google Shape;168;p1"/>
          <p:cNvCxnSpPr/>
          <p:nvPr/>
        </p:nvCxnSpPr>
        <p:spPr>
          <a:xfrm rot="10800000" flipH="1">
            <a:off x="3840850" y="1839829"/>
            <a:ext cx="1982071" cy="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1"/>
          <p:cNvSpPr/>
          <p:nvPr/>
        </p:nvSpPr>
        <p:spPr>
          <a:xfrm>
            <a:off x="3679712" y="1583732"/>
            <a:ext cx="5176434" cy="86541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Психологическая служба в системе образования и среднего профессионального образования в Российской Федерации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70" name="Google Shape;170;p1"/>
          <p:cNvCxnSpPr>
            <a:endCxn id="169" idx="0"/>
          </p:cNvCxnSpPr>
          <p:nvPr/>
        </p:nvCxnSpPr>
        <p:spPr>
          <a:xfrm>
            <a:off x="6267929" y="1366532"/>
            <a:ext cx="0" cy="2172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1" name="Google Shape;171;p1"/>
          <p:cNvCxnSpPr>
            <a:stCxn id="169" idx="1"/>
            <a:endCxn id="172" idx="0"/>
          </p:cNvCxnSpPr>
          <p:nvPr/>
        </p:nvCxnSpPr>
        <p:spPr>
          <a:xfrm flipH="1">
            <a:off x="2209712" y="2016438"/>
            <a:ext cx="1470000" cy="528300"/>
          </a:xfrm>
          <a:prstGeom prst="bentConnector2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3" name="Google Shape;173;p1"/>
          <p:cNvCxnSpPr>
            <a:cxnSpLocks/>
            <a:stCxn id="169" idx="3"/>
          </p:cNvCxnSpPr>
          <p:nvPr/>
        </p:nvCxnSpPr>
        <p:spPr>
          <a:xfrm>
            <a:off x="8856146" y="2016438"/>
            <a:ext cx="476724" cy="740109"/>
          </a:xfrm>
          <a:prstGeom prst="bentConnector2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5" name="Google Shape;175;p1"/>
          <p:cNvCxnSpPr/>
          <p:nvPr/>
        </p:nvCxnSpPr>
        <p:spPr>
          <a:xfrm flipH="1">
            <a:off x="2220900" y="3944404"/>
            <a:ext cx="1" cy="217267"/>
          </a:xfrm>
          <a:prstGeom prst="straightConnector1">
            <a:avLst/>
          </a:prstGeom>
          <a:noFill/>
          <a:ln w="28575" cap="flat" cmpd="sng">
            <a:solidFill>
              <a:srgbClr val="6E925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6" name="Google Shape;176;p1"/>
          <p:cNvSpPr/>
          <p:nvPr/>
        </p:nvSpPr>
        <p:spPr>
          <a:xfrm>
            <a:off x="281993" y="3326424"/>
            <a:ext cx="3914775" cy="63062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Главные внештатные педагоги-психологи федеральных округов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281997" y="4165772"/>
            <a:ext cx="3914771" cy="783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Главные внештатные </a:t>
            </a:r>
            <a:b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педагоги-психологи в субъектах </a:t>
            </a:r>
            <a:b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Российской Федерации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301736" y="5170440"/>
            <a:ext cx="3914771" cy="62248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Руководители  и специалисты 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ППМС, ПМПК-центров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79" name="Google Shape;179;p1"/>
          <p:cNvCxnSpPr/>
          <p:nvPr/>
        </p:nvCxnSpPr>
        <p:spPr>
          <a:xfrm flipH="1">
            <a:off x="2218030" y="4953173"/>
            <a:ext cx="1" cy="217267"/>
          </a:xfrm>
          <a:prstGeom prst="straightConnector1">
            <a:avLst/>
          </a:prstGeom>
          <a:noFill/>
          <a:ln w="28575" cap="flat" cmpd="sng">
            <a:solidFill>
              <a:srgbClr val="6E925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0" name="Google Shape;180;p1"/>
          <p:cNvSpPr/>
          <p:nvPr/>
        </p:nvSpPr>
        <p:spPr>
          <a:xfrm>
            <a:off x="310229" y="6034134"/>
            <a:ext cx="3914771" cy="63062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Педагоги-психологи образовательных организаций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1" name="Google Shape;181;p1"/>
          <p:cNvCxnSpPr/>
          <p:nvPr/>
        </p:nvCxnSpPr>
        <p:spPr>
          <a:xfrm flipH="1">
            <a:off x="2218030" y="5816867"/>
            <a:ext cx="1" cy="217267"/>
          </a:xfrm>
          <a:prstGeom prst="straightConnector1">
            <a:avLst/>
          </a:prstGeom>
          <a:noFill/>
          <a:ln w="28575" cap="flat" cmpd="sng">
            <a:solidFill>
              <a:srgbClr val="6E925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4" name="Google Shape;174;p1"/>
          <p:cNvSpPr/>
          <p:nvPr/>
        </p:nvSpPr>
        <p:spPr>
          <a:xfrm>
            <a:off x="6887910" y="2764298"/>
            <a:ext cx="4934625" cy="181379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Федеральный координационный центр</a:t>
            </a:r>
            <a:br>
              <a:rPr lang="ru-RU"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 обеспечению психологической службы в системе образования Российской Федерации</a:t>
            </a:r>
            <a:endParaRPr sz="1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1"/>
          <p:cNvPicPr preferRelativeResize="0"/>
          <p:nvPr/>
        </p:nvPicPr>
        <p:blipFill rotWithShape="1">
          <a:blip r:embed="rId3">
            <a:alphaModFix/>
          </a:blip>
          <a:srcRect l="19765" t="8339" r="17614" b="35031"/>
          <a:stretch/>
        </p:blipFill>
        <p:spPr>
          <a:xfrm>
            <a:off x="5076921" y="4100602"/>
            <a:ext cx="632976" cy="80865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"/>
          <p:cNvSpPr/>
          <p:nvPr/>
        </p:nvSpPr>
        <p:spPr>
          <a:xfrm>
            <a:off x="4263286" y="2670511"/>
            <a:ext cx="582239" cy="3731776"/>
          </a:xfrm>
          <a:prstGeom prst="rightBrace">
            <a:avLst>
              <a:gd name="adj1" fmla="val 49818"/>
              <a:gd name="adj2" fmla="val 50000"/>
            </a:avLst>
          </a:prstGeom>
          <a:noFill/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4" name="Google Shape;184;p1"/>
          <p:cNvSpPr/>
          <p:nvPr/>
        </p:nvSpPr>
        <p:spPr>
          <a:xfrm rot="10800000">
            <a:off x="6009006" y="4196272"/>
            <a:ext cx="841829" cy="603249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1"/>
          <p:cNvSpPr/>
          <p:nvPr/>
        </p:nvSpPr>
        <p:spPr>
          <a:xfrm>
            <a:off x="252242" y="2544627"/>
            <a:ext cx="3914771" cy="61388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Verdana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Главный внештатный педагог-психолог Минпросвещения России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5" name="Google Shape;185;p1"/>
          <p:cNvCxnSpPr>
            <a:stCxn id="172" idx="2"/>
          </p:cNvCxnSpPr>
          <p:nvPr/>
        </p:nvCxnSpPr>
        <p:spPr>
          <a:xfrm flipH="1">
            <a:off x="2198528" y="3158516"/>
            <a:ext cx="11100" cy="192600"/>
          </a:xfrm>
          <a:prstGeom prst="straightConnector1">
            <a:avLst/>
          </a:prstGeom>
          <a:noFill/>
          <a:ln w="28575" cap="flat" cmpd="sng">
            <a:solidFill>
              <a:srgbClr val="6E925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6" name="Google Shape;186;p1"/>
          <p:cNvSpPr/>
          <p:nvPr/>
        </p:nvSpPr>
        <p:spPr>
          <a:xfrm>
            <a:off x="2664426" y="926601"/>
            <a:ext cx="7103445" cy="4590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Министерство просвещения Российской Федерации</a:t>
            </a:r>
            <a:endParaRPr sz="18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0" y="104775"/>
            <a:ext cx="12192000" cy="733425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Организация деятельности Федерального координационного центра </a:t>
            </a:r>
            <a:endParaRPr sz="16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 обеспечению психологической службы в системе образования Российской Федерации</a:t>
            </a:r>
            <a:endParaRPr sz="1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8" name="Google Shape;188;p1" descr="https://resh.edu.ru/uploads/edu_pictures/15/orel_logo-bi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48387" y="764756"/>
            <a:ext cx="2543613" cy="215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22493" y="88659"/>
            <a:ext cx="1269507" cy="77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2;p2">
            <a:extLst>
              <a:ext uri="{FF2B5EF4-FFF2-40B4-BE49-F238E27FC236}">
                <a16:creationId xmlns:a16="http://schemas.microsoft.com/office/drawing/2014/main" id="{3B6DE6D7-BEC2-26FC-DA16-F42D3FECE281}"/>
              </a:ext>
            </a:extLst>
          </p:cNvPr>
          <p:cNvSpPr/>
          <p:nvPr/>
        </p:nvSpPr>
        <p:spPr>
          <a:xfrm>
            <a:off x="7033806" y="4651346"/>
            <a:ext cx="4788729" cy="2034696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200" b="1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ФКЦ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 научно-методического обеспечения;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 мониторинга и координации деятельности психологической службы в системе образования;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</a:t>
            </a:r>
            <a:r>
              <a:rPr lang="ru-RU" sz="1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цифровой трансформации психологической службы в системе образования;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 экстренной психологической помощи: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/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сектор экстренного реагирования и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/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психологического консультирования;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/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сектор дистанционного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/>
            <a:r>
              <a:rPr lang="ru-RU" sz="1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консультирования «Детский телефон доверия»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66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" y="741269"/>
            <a:ext cx="12192000" cy="0"/>
          </a:xfrm>
          <a:prstGeom prst="line">
            <a:avLst/>
          </a:prstGeom>
          <a:ln w="12700">
            <a:solidFill>
              <a:srgbClr val="5E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336860" y="117495"/>
            <a:ext cx="1079719" cy="528668"/>
            <a:chOff x="6247206" y="200516"/>
            <a:chExt cx="2573266" cy="1260000"/>
          </a:xfrm>
        </p:grpSpPr>
        <p:grpSp>
          <p:nvGrpSpPr>
            <p:cNvPr id="17" name="Группа 16"/>
            <p:cNvGrpSpPr>
              <a:grpSpLocks noChangeAspect="1"/>
            </p:cNvGrpSpPr>
            <p:nvPr/>
          </p:nvGrpSpPr>
          <p:grpSpPr>
            <a:xfrm>
              <a:off x="6247206" y="200516"/>
              <a:ext cx="2573266" cy="1260000"/>
              <a:chOff x="1025368" y="811852"/>
              <a:chExt cx="7990881" cy="3912735"/>
            </a:xfrm>
          </p:grpSpPr>
          <p:grpSp>
            <p:nvGrpSpPr>
              <p:cNvPr id="21" name="Группа 20"/>
              <p:cNvGrpSpPr/>
              <p:nvPr/>
            </p:nvGrpSpPr>
            <p:grpSpPr>
              <a:xfrm flipH="1">
                <a:off x="1232698" y="2139788"/>
                <a:ext cx="3702662" cy="2411384"/>
                <a:chOff x="4688449" y="1826144"/>
                <a:chExt cx="4674586" cy="3044356"/>
              </a:xfrm>
            </p:grpSpPr>
            <p:sp>
              <p:nvSpPr>
                <p:cNvPr id="41" name="Полилиния 40"/>
                <p:cNvSpPr/>
                <p:nvPr/>
              </p:nvSpPr>
              <p:spPr>
                <a:xfrm>
                  <a:off x="4864673" y="2703106"/>
                  <a:ext cx="4230971" cy="1935647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358012"/>
                    <a:gd name="connsiteY0" fmla="*/ 1508834 h 1508833"/>
                    <a:gd name="connsiteX1" fmla="*/ 3358012 w 3358012"/>
                    <a:gd name="connsiteY1" fmla="*/ 750 h 1508833"/>
                    <a:gd name="connsiteX2" fmla="*/ 3358011 w 3358012"/>
                    <a:gd name="connsiteY2" fmla="*/ 422782 h 1508833"/>
                    <a:gd name="connsiteX3" fmla="*/ 0 w 3358012"/>
                    <a:gd name="connsiteY3" fmla="*/ 1508834 h 1508833"/>
                    <a:gd name="connsiteX0" fmla="*/ 0 w 3319956"/>
                    <a:gd name="connsiteY0" fmla="*/ 1600037 h 1600037"/>
                    <a:gd name="connsiteX1" fmla="*/ 3319956 w 3319956"/>
                    <a:gd name="connsiteY1" fmla="*/ 619 h 1600037"/>
                    <a:gd name="connsiteX2" fmla="*/ 3319955 w 3319956"/>
                    <a:gd name="connsiteY2" fmla="*/ 422651 h 1600037"/>
                    <a:gd name="connsiteX3" fmla="*/ 0 w 3319956"/>
                    <a:gd name="connsiteY3" fmla="*/ 1600037 h 1600037"/>
                    <a:gd name="connsiteX0" fmla="*/ 0 w 3380845"/>
                    <a:gd name="connsiteY0" fmla="*/ 1546829 h 1546829"/>
                    <a:gd name="connsiteX1" fmla="*/ 3380845 w 3380845"/>
                    <a:gd name="connsiteY1" fmla="*/ 689 h 1546829"/>
                    <a:gd name="connsiteX2" fmla="*/ 3380844 w 3380845"/>
                    <a:gd name="connsiteY2" fmla="*/ 422721 h 1546829"/>
                    <a:gd name="connsiteX3" fmla="*/ 0 w 3380845"/>
                    <a:gd name="connsiteY3" fmla="*/ 1546829 h 1546829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0845" h="1546718">
                      <a:moveTo>
                        <a:pt x="0" y="1546718"/>
                      </a:moveTo>
                      <a:cubicBezTo>
                        <a:pt x="1102450" y="506776"/>
                        <a:pt x="2044414" y="-19938"/>
                        <a:pt x="3380845" y="578"/>
                      </a:cubicBezTo>
                      <a:cubicBezTo>
                        <a:pt x="3380845" y="141255"/>
                        <a:pt x="3380844" y="281933"/>
                        <a:pt x="3380844" y="422610"/>
                      </a:cubicBezTo>
                      <a:cubicBezTo>
                        <a:pt x="2504544" y="416748"/>
                        <a:pt x="1428901" y="688306"/>
                        <a:pt x="0" y="1546718"/>
                      </a:cubicBezTo>
                      <a:close/>
                    </a:path>
                  </a:pathLst>
                </a:custGeom>
                <a:solidFill>
                  <a:srgbClr val="0C4CA3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олилиния 41"/>
                <p:cNvSpPr/>
                <p:nvPr/>
              </p:nvSpPr>
              <p:spPr>
                <a:xfrm>
                  <a:off x="4936141" y="3627625"/>
                  <a:ext cx="4426894" cy="1242875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13980 h 1013980"/>
                    <a:gd name="connsiteX1" fmla="*/ 3491735 w 3491735"/>
                    <a:gd name="connsiteY1" fmla="*/ 45771 h 1013980"/>
                    <a:gd name="connsiteX2" fmla="*/ 3491734 w 3491735"/>
                    <a:gd name="connsiteY2" fmla="*/ 415049 h 1013980"/>
                    <a:gd name="connsiteX3" fmla="*/ 0 w 3491735"/>
                    <a:gd name="connsiteY3" fmla="*/ 1013980 h 1013980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402" h="993145">
                      <a:moveTo>
                        <a:pt x="0" y="993145"/>
                      </a:moveTo>
                      <a:cubicBezTo>
                        <a:pt x="1220293" y="154244"/>
                        <a:pt x="2605417" y="-122217"/>
                        <a:pt x="3537402" y="47769"/>
                      </a:cubicBezTo>
                      <a:cubicBezTo>
                        <a:pt x="3537402" y="188446"/>
                        <a:pt x="3537401" y="276370"/>
                        <a:pt x="3537401" y="417047"/>
                      </a:cubicBezTo>
                      <a:cubicBezTo>
                        <a:pt x="2625932" y="358431"/>
                        <a:pt x="1540840" y="387346"/>
                        <a:pt x="0" y="993145"/>
                      </a:cubicBezTo>
                      <a:close/>
                    </a:path>
                  </a:pathLst>
                </a:custGeom>
                <a:solidFill>
                  <a:srgbClr val="FF0000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олилиния 42"/>
                <p:cNvSpPr/>
                <p:nvPr/>
              </p:nvSpPr>
              <p:spPr>
                <a:xfrm>
                  <a:off x="4688449" y="1826144"/>
                  <a:ext cx="4192538" cy="2729939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487135"/>
                    <a:gd name="connsiteY0" fmla="*/ 2348860 h 2348860"/>
                    <a:gd name="connsiteX1" fmla="*/ 3469551 w 3487135"/>
                    <a:gd name="connsiteY1" fmla="*/ 0 h 2348860"/>
                    <a:gd name="connsiteX2" fmla="*/ 3487135 w 3487135"/>
                    <a:gd name="connsiteY2" fmla="*/ 430823 h 2348860"/>
                    <a:gd name="connsiteX3" fmla="*/ 0 w 3487135"/>
                    <a:gd name="connsiteY3" fmla="*/ 2348860 h 2348860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134" h="2181415">
                      <a:moveTo>
                        <a:pt x="0" y="2181415"/>
                      </a:moveTo>
                      <a:cubicBezTo>
                        <a:pt x="773724" y="847915"/>
                        <a:pt x="2031288" y="164123"/>
                        <a:pt x="3332550" y="0"/>
                      </a:cubicBezTo>
                      <a:lnTo>
                        <a:pt x="3350134" y="430823"/>
                      </a:lnTo>
                      <a:cubicBezTo>
                        <a:pt x="2640888" y="424961"/>
                        <a:pt x="1255418" y="834967"/>
                        <a:pt x="0" y="2181415"/>
                      </a:cubicBezTo>
                      <a:close/>
                    </a:path>
                  </a:pathLst>
                </a:custGeom>
                <a:solidFill>
                  <a:schemeClr val="bg1">
                    <a:alpha val="3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>
                <a:off x="1025368" y="1939803"/>
                <a:ext cx="3974234" cy="2784784"/>
                <a:chOff x="332536" y="1758462"/>
                <a:chExt cx="4009293" cy="2809351"/>
              </a:xfrm>
              <a:effectLst>
                <a:outerShdw blurRad="177800" dist="38100" dir="8100000" algn="tr" rotWithShape="0">
                  <a:prstClr val="black">
                    <a:alpha val="47000"/>
                  </a:prstClr>
                </a:outerShdw>
              </a:effectLst>
            </p:grpSpPr>
            <p:sp>
              <p:nvSpPr>
                <p:cNvPr id="38" name="Полилиния 37"/>
                <p:cNvSpPr/>
                <p:nvPr/>
              </p:nvSpPr>
              <p:spPr>
                <a:xfrm flipH="1">
                  <a:off x="534759" y="2459633"/>
                  <a:ext cx="3807070" cy="1934684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7070" h="1934683">
                      <a:moveTo>
                        <a:pt x="0" y="1934683"/>
                      </a:moveTo>
                      <a:cubicBezTo>
                        <a:pt x="1011116" y="803407"/>
                        <a:pt x="2470639" y="-20141"/>
                        <a:pt x="3807070" y="375"/>
                      </a:cubicBezTo>
                      <a:cubicBezTo>
                        <a:pt x="3807070" y="141052"/>
                        <a:pt x="3807069" y="281730"/>
                        <a:pt x="3807069" y="422407"/>
                      </a:cubicBezTo>
                      <a:cubicBezTo>
                        <a:pt x="2930769" y="416545"/>
                        <a:pt x="1307123" y="832714"/>
                        <a:pt x="0" y="193468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C4CA3"/>
                    </a:gs>
                    <a:gs pos="100000">
                      <a:srgbClr val="0C4CA3"/>
                    </a:gs>
                    <a:gs pos="50000">
                      <a:srgbClr val="47C7EE">
                        <a:lumMod val="70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олилиния 38"/>
                <p:cNvSpPr/>
                <p:nvPr/>
              </p:nvSpPr>
              <p:spPr>
                <a:xfrm flipH="1">
                  <a:off x="763360" y="1758462"/>
                  <a:ext cx="3578469" cy="2470638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8469" h="2470638">
                      <a:moveTo>
                        <a:pt x="0" y="2470638"/>
                      </a:moveTo>
                      <a:cubicBezTo>
                        <a:pt x="773724" y="1137138"/>
                        <a:pt x="2259623" y="164123"/>
                        <a:pt x="3560885" y="0"/>
                      </a:cubicBezTo>
                      <a:lnTo>
                        <a:pt x="3578469" y="430823"/>
                      </a:lnTo>
                      <a:cubicBezTo>
                        <a:pt x="2869223" y="424961"/>
                        <a:pt x="1148862" y="1078523"/>
                        <a:pt x="0" y="247063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50000">
                      <a:schemeClr val="bg1">
                        <a:lumMod val="74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олилиния 39"/>
                <p:cNvSpPr/>
                <p:nvPr/>
              </p:nvSpPr>
              <p:spPr>
                <a:xfrm flipH="1">
                  <a:off x="332536" y="3167592"/>
                  <a:ext cx="4009293" cy="1400221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9293" h="1400221">
                      <a:moveTo>
                        <a:pt x="0" y="1400221"/>
                      </a:moveTo>
                      <a:cubicBezTo>
                        <a:pt x="1151793" y="462375"/>
                        <a:pt x="3077308" y="-141365"/>
                        <a:pt x="4009293" y="28621"/>
                      </a:cubicBezTo>
                      <a:cubicBezTo>
                        <a:pt x="4009293" y="169298"/>
                        <a:pt x="4009292" y="257222"/>
                        <a:pt x="4009292" y="397899"/>
                      </a:cubicBezTo>
                      <a:cubicBezTo>
                        <a:pt x="3097823" y="339283"/>
                        <a:pt x="1403839" y="535644"/>
                        <a:pt x="0" y="140022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100000">
                      <a:srgbClr val="FF0000"/>
                    </a:gs>
                    <a:gs pos="50000">
                      <a:srgbClr val="FF2525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" name="Группа 22"/>
              <p:cNvGrpSpPr/>
              <p:nvPr/>
            </p:nvGrpSpPr>
            <p:grpSpPr>
              <a:xfrm>
                <a:off x="5124474" y="2110185"/>
                <a:ext cx="3702662" cy="2411384"/>
                <a:chOff x="4688449" y="1826144"/>
                <a:chExt cx="4674586" cy="3044356"/>
              </a:xfrm>
            </p:grpSpPr>
            <p:sp>
              <p:nvSpPr>
                <p:cNvPr id="35" name="Полилиния 34"/>
                <p:cNvSpPr/>
                <p:nvPr/>
              </p:nvSpPr>
              <p:spPr>
                <a:xfrm>
                  <a:off x="4864673" y="2703106"/>
                  <a:ext cx="4230971" cy="1935647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358012"/>
                    <a:gd name="connsiteY0" fmla="*/ 1508834 h 1508833"/>
                    <a:gd name="connsiteX1" fmla="*/ 3358012 w 3358012"/>
                    <a:gd name="connsiteY1" fmla="*/ 750 h 1508833"/>
                    <a:gd name="connsiteX2" fmla="*/ 3358011 w 3358012"/>
                    <a:gd name="connsiteY2" fmla="*/ 422782 h 1508833"/>
                    <a:gd name="connsiteX3" fmla="*/ 0 w 3358012"/>
                    <a:gd name="connsiteY3" fmla="*/ 1508834 h 1508833"/>
                    <a:gd name="connsiteX0" fmla="*/ 0 w 3319956"/>
                    <a:gd name="connsiteY0" fmla="*/ 1600037 h 1600037"/>
                    <a:gd name="connsiteX1" fmla="*/ 3319956 w 3319956"/>
                    <a:gd name="connsiteY1" fmla="*/ 619 h 1600037"/>
                    <a:gd name="connsiteX2" fmla="*/ 3319955 w 3319956"/>
                    <a:gd name="connsiteY2" fmla="*/ 422651 h 1600037"/>
                    <a:gd name="connsiteX3" fmla="*/ 0 w 3319956"/>
                    <a:gd name="connsiteY3" fmla="*/ 1600037 h 1600037"/>
                    <a:gd name="connsiteX0" fmla="*/ 0 w 3380845"/>
                    <a:gd name="connsiteY0" fmla="*/ 1546829 h 1546829"/>
                    <a:gd name="connsiteX1" fmla="*/ 3380845 w 3380845"/>
                    <a:gd name="connsiteY1" fmla="*/ 689 h 1546829"/>
                    <a:gd name="connsiteX2" fmla="*/ 3380844 w 3380845"/>
                    <a:gd name="connsiteY2" fmla="*/ 422721 h 1546829"/>
                    <a:gd name="connsiteX3" fmla="*/ 0 w 3380845"/>
                    <a:gd name="connsiteY3" fmla="*/ 1546829 h 1546829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  <a:gd name="connsiteX0" fmla="*/ 0 w 3380845"/>
                    <a:gd name="connsiteY0" fmla="*/ 1546718 h 1546718"/>
                    <a:gd name="connsiteX1" fmla="*/ 3380845 w 3380845"/>
                    <a:gd name="connsiteY1" fmla="*/ 578 h 1546718"/>
                    <a:gd name="connsiteX2" fmla="*/ 3380844 w 3380845"/>
                    <a:gd name="connsiteY2" fmla="*/ 422610 h 1546718"/>
                    <a:gd name="connsiteX3" fmla="*/ 0 w 3380845"/>
                    <a:gd name="connsiteY3" fmla="*/ 1546718 h 154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0845" h="1546718">
                      <a:moveTo>
                        <a:pt x="0" y="1546718"/>
                      </a:moveTo>
                      <a:cubicBezTo>
                        <a:pt x="1102450" y="506776"/>
                        <a:pt x="2044414" y="-19938"/>
                        <a:pt x="3380845" y="578"/>
                      </a:cubicBezTo>
                      <a:cubicBezTo>
                        <a:pt x="3380845" y="141255"/>
                        <a:pt x="3380844" y="281933"/>
                        <a:pt x="3380844" y="422610"/>
                      </a:cubicBezTo>
                      <a:cubicBezTo>
                        <a:pt x="2504544" y="416748"/>
                        <a:pt x="1428901" y="688306"/>
                        <a:pt x="0" y="1546718"/>
                      </a:cubicBezTo>
                      <a:close/>
                    </a:path>
                  </a:pathLst>
                </a:custGeom>
                <a:solidFill>
                  <a:srgbClr val="E9E9E9">
                    <a:alpha val="4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4936141" y="3627625"/>
                  <a:ext cx="4426894" cy="1242875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22909 h 1022909"/>
                    <a:gd name="connsiteX1" fmla="*/ 3491735 w 3491735"/>
                    <a:gd name="connsiteY1" fmla="*/ 54700 h 1022909"/>
                    <a:gd name="connsiteX2" fmla="*/ 3491734 w 3491735"/>
                    <a:gd name="connsiteY2" fmla="*/ 423978 h 1022909"/>
                    <a:gd name="connsiteX3" fmla="*/ 0 w 3491735"/>
                    <a:gd name="connsiteY3" fmla="*/ 1022909 h 1022909"/>
                    <a:gd name="connsiteX0" fmla="*/ 0 w 3491735"/>
                    <a:gd name="connsiteY0" fmla="*/ 1013980 h 1013980"/>
                    <a:gd name="connsiteX1" fmla="*/ 3491735 w 3491735"/>
                    <a:gd name="connsiteY1" fmla="*/ 45771 h 1013980"/>
                    <a:gd name="connsiteX2" fmla="*/ 3491734 w 3491735"/>
                    <a:gd name="connsiteY2" fmla="*/ 415049 h 1013980"/>
                    <a:gd name="connsiteX3" fmla="*/ 0 w 3491735"/>
                    <a:gd name="connsiteY3" fmla="*/ 1013980 h 1013980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  <a:gd name="connsiteX0" fmla="*/ 0 w 3537402"/>
                    <a:gd name="connsiteY0" fmla="*/ 993145 h 993145"/>
                    <a:gd name="connsiteX1" fmla="*/ 3537402 w 3537402"/>
                    <a:gd name="connsiteY1" fmla="*/ 47769 h 993145"/>
                    <a:gd name="connsiteX2" fmla="*/ 3537401 w 3537402"/>
                    <a:gd name="connsiteY2" fmla="*/ 417047 h 993145"/>
                    <a:gd name="connsiteX3" fmla="*/ 0 w 3537402"/>
                    <a:gd name="connsiteY3" fmla="*/ 993145 h 99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402" h="993145">
                      <a:moveTo>
                        <a:pt x="0" y="993145"/>
                      </a:moveTo>
                      <a:cubicBezTo>
                        <a:pt x="1220293" y="154244"/>
                        <a:pt x="2605417" y="-122217"/>
                        <a:pt x="3537402" y="47769"/>
                      </a:cubicBezTo>
                      <a:cubicBezTo>
                        <a:pt x="3537402" y="188446"/>
                        <a:pt x="3537401" y="276370"/>
                        <a:pt x="3537401" y="417047"/>
                      </a:cubicBezTo>
                      <a:cubicBezTo>
                        <a:pt x="2625932" y="358431"/>
                        <a:pt x="1540840" y="387346"/>
                        <a:pt x="0" y="993145"/>
                      </a:cubicBezTo>
                      <a:close/>
                    </a:path>
                  </a:pathLst>
                </a:custGeom>
                <a:solidFill>
                  <a:srgbClr val="1C9A50">
                    <a:alpha val="4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4688449" y="1826144"/>
                  <a:ext cx="4192538" cy="2729939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487135"/>
                    <a:gd name="connsiteY0" fmla="*/ 2348860 h 2348860"/>
                    <a:gd name="connsiteX1" fmla="*/ 3469551 w 3487135"/>
                    <a:gd name="connsiteY1" fmla="*/ 0 h 2348860"/>
                    <a:gd name="connsiteX2" fmla="*/ 3487135 w 3487135"/>
                    <a:gd name="connsiteY2" fmla="*/ 430823 h 2348860"/>
                    <a:gd name="connsiteX3" fmla="*/ 0 w 3487135"/>
                    <a:gd name="connsiteY3" fmla="*/ 2348860 h 2348860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  <a:gd name="connsiteX0" fmla="*/ 0 w 3350134"/>
                    <a:gd name="connsiteY0" fmla="*/ 2181415 h 2181415"/>
                    <a:gd name="connsiteX1" fmla="*/ 3332550 w 3350134"/>
                    <a:gd name="connsiteY1" fmla="*/ 0 h 2181415"/>
                    <a:gd name="connsiteX2" fmla="*/ 3350134 w 3350134"/>
                    <a:gd name="connsiteY2" fmla="*/ 430823 h 2181415"/>
                    <a:gd name="connsiteX3" fmla="*/ 0 w 3350134"/>
                    <a:gd name="connsiteY3" fmla="*/ 2181415 h 2181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134" h="2181415">
                      <a:moveTo>
                        <a:pt x="0" y="2181415"/>
                      </a:moveTo>
                      <a:cubicBezTo>
                        <a:pt x="773724" y="847915"/>
                        <a:pt x="2031288" y="164123"/>
                        <a:pt x="3332550" y="0"/>
                      </a:cubicBezTo>
                      <a:lnTo>
                        <a:pt x="3350134" y="430823"/>
                      </a:lnTo>
                      <a:cubicBezTo>
                        <a:pt x="2640888" y="424961"/>
                        <a:pt x="1255418" y="834967"/>
                        <a:pt x="0" y="2181415"/>
                      </a:cubicBezTo>
                      <a:close/>
                    </a:path>
                  </a:pathLst>
                </a:custGeom>
                <a:solidFill>
                  <a:srgbClr val="47C7EE">
                    <a:alpha val="3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" name="Группа 23"/>
              <p:cNvGrpSpPr/>
              <p:nvPr/>
            </p:nvGrpSpPr>
            <p:grpSpPr>
              <a:xfrm flipH="1">
                <a:off x="5042015" y="1930256"/>
                <a:ext cx="3974234" cy="2784784"/>
                <a:chOff x="332536" y="1758462"/>
                <a:chExt cx="4009293" cy="2809351"/>
              </a:xfrm>
              <a:effectLst>
                <a:outerShdw blurRad="165100" dist="38100" dir="2700000" algn="tl" rotWithShape="0">
                  <a:prstClr val="black">
                    <a:alpha val="48000"/>
                  </a:prstClr>
                </a:outerShdw>
              </a:effectLst>
            </p:grpSpPr>
            <p:sp>
              <p:nvSpPr>
                <p:cNvPr id="32" name="Полилиния 31"/>
                <p:cNvSpPr/>
                <p:nvPr/>
              </p:nvSpPr>
              <p:spPr>
                <a:xfrm flipH="1">
                  <a:off x="534759" y="2459633"/>
                  <a:ext cx="3807070" cy="1934684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7070" h="1934683">
                      <a:moveTo>
                        <a:pt x="0" y="1934683"/>
                      </a:moveTo>
                      <a:cubicBezTo>
                        <a:pt x="1011116" y="803407"/>
                        <a:pt x="2470639" y="-20141"/>
                        <a:pt x="3807070" y="375"/>
                      </a:cubicBezTo>
                      <a:cubicBezTo>
                        <a:pt x="3807070" y="141052"/>
                        <a:pt x="3807069" y="281730"/>
                        <a:pt x="3807069" y="422407"/>
                      </a:cubicBezTo>
                      <a:cubicBezTo>
                        <a:pt x="2930769" y="416545"/>
                        <a:pt x="1307123" y="832714"/>
                        <a:pt x="0" y="193468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50000">
                      <a:schemeClr val="bg1">
                        <a:lumMod val="74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олилиния 32"/>
                <p:cNvSpPr/>
                <p:nvPr/>
              </p:nvSpPr>
              <p:spPr>
                <a:xfrm flipH="1">
                  <a:off x="763360" y="1758462"/>
                  <a:ext cx="3578469" cy="2470638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8469" h="2470638">
                      <a:moveTo>
                        <a:pt x="0" y="2470638"/>
                      </a:moveTo>
                      <a:cubicBezTo>
                        <a:pt x="773724" y="1137138"/>
                        <a:pt x="2259623" y="164123"/>
                        <a:pt x="3560885" y="0"/>
                      </a:cubicBezTo>
                      <a:lnTo>
                        <a:pt x="3578469" y="430823"/>
                      </a:lnTo>
                      <a:cubicBezTo>
                        <a:pt x="2869223" y="424961"/>
                        <a:pt x="1148862" y="1078523"/>
                        <a:pt x="0" y="247063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7C7EE"/>
                    </a:gs>
                    <a:gs pos="100000">
                      <a:srgbClr val="47C7EE">
                        <a:lumMod val="38000"/>
                        <a:lumOff val="62000"/>
                      </a:srgbClr>
                    </a:gs>
                    <a:gs pos="50000">
                      <a:srgbClr val="47C7EE">
                        <a:lumMod val="7000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олилиния 33"/>
                <p:cNvSpPr/>
                <p:nvPr/>
              </p:nvSpPr>
              <p:spPr>
                <a:xfrm flipH="1">
                  <a:off x="332536" y="3167592"/>
                  <a:ext cx="4009293" cy="1400221"/>
                </a:xfrm>
                <a:custGeom>
                  <a:avLst/>
                  <a:gdLst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578469"/>
                    <a:gd name="connsiteY0" fmla="*/ 2470638 h 2470638"/>
                    <a:gd name="connsiteX1" fmla="*/ 3560885 w 3578469"/>
                    <a:gd name="connsiteY1" fmla="*/ 0 h 2470638"/>
                    <a:gd name="connsiteX2" fmla="*/ 3578469 w 3578469"/>
                    <a:gd name="connsiteY2" fmla="*/ 430823 h 2470638"/>
                    <a:gd name="connsiteX3" fmla="*/ 0 w 3578469"/>
                    <a:gd name="connsiteY3" fmla="*/ 2470638 h 2470638"/>
                    <a:gd name="connsiteX0" fmla="*/ 0 w 3807069"/>
                    <a:gd name="connsiteY0" fmla="*/ 2470638 h 2470638"/>
                    <a:gd name="connsiteX1" fmla="*/ 3560885 w 3807069"/>
                    <a:gd name="connsiteY1" fmla="*/ 0 h 2470638"/>
                    <a:gd name="connsiteX2" fmla="*/ 3807069 w 3807069"/>
                    <a:gd name="connsiteY2" fmla="*/ 958362 h 2470638"/>
                    <a:gd name="connsiteX3" fmla="*/ 0 w 3807069"/>
                    <a:gd name="connsiteY3" fmla="*/ 2470638 h 247063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308 h 1934308"/>
                    <a:gd name="connsiteX1" fmla="*/ 3807070 w 3807070"/>
                    <a:gd name="connsiteY1" fmla="*/ 0 h 1934308"/>
                    <a:gd name="connsiteX2" fmla="*/ 3807069 w 3807070"/>
                    <a:gd name="connsiteY2" fmla="*/ 422032 h 1934308"/>
                    <a:gd name="connsiteX3" fmla="*/ 0 w 3807070"/>
                    <a:gd name="connsiteY3" fmla="*/ 1934308 h 1934308"/>
                    <a:gd name="connsiteX0" fmla="*/ 0 w 3807070"/>
                    <a:gd name="connsiteY0" fmla="*/ 1934694 h 1934694"/>
                    <a:gd name="connsiteX1" fmla="*/ 3807070 w 3807070"/>
                    <a:gd name="connsiteY1" fmla="*/ 386 h 1934694"/>
                    <a:gd name="connsiteX2" fmla="*/ 3807069 w 3807070"/>
                    <a:gd name="connsiteY2" fmla="*/ 422418 h 1934694"/>
                    <a:gd name="connsiteX3" fmla="*/ 0 w 3807070"/>
                    <a:gd name="connsiteY3" fmla="*/ 1934694 h 1934694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3807070"/>
                    <a:gd name="connsiteY0" fmla="*/ 1934683 h 1934683"/>
                    <a:gd name="connsiteX1" fmla="*/ 3807070 w 3807070"/>
                    <a:gd name="connsiteY1" fmla="*/ 375 h 1934683"/>
                    <a:gd name="connsiteX2" fmla="*/ 3807069 w 3807070"/>
                    <a:gd name="connsiteY2" fmla="*/ 422407 h 1934683"/>
                    <a:gd name="connsiteX3" fmla="*/ 0 w 3807070"/>
                    <a:gd name="connsiteY3" fmla="*/ 1934683 h 1934683"/>
                    <a:gd name="connsiteX0" fmla="*/ 0 w 4009292"/>
                    <a:gd name="connsiteY0" fmla="*/ 1934683 h 1934683"/>
                    <a:gd name="connsiteX1" fmla="*/ 3807070 w 4009292"/>
                    <a:gd name="connsiteY1" fmla="*/ 375 h 1934683"/>
                    <a:gd name="connsiteX2" fmla="*/ 4009292 w 4009292"/>
                    <a:gd name="connsiteY2" fmla="*/ 932361 h 1934683"/>
                    <a:gd name="connsiteX3" fmla="*/ 0 w 4009292"/>
                    <a:gd name="connsiteY3" fmla="*/ 1934683 h 1934683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695 h 1372695"/>
                    <a:gd name="connsiteX1" fmla="*/ 4009293 w 4009293"/>
                    <a:gd name="connsiteY1" fmla="*/ 1095 h 1372695"/>
                    <a:gd name="connsiteX2" fmla="*/ 4009292 w 4009293"/>
                    <a:gd name="connsiteY2" fmla="*/ 370373 h 1372695"/>
                    <a:gd name="connsiteX3" fmla="*/ 0 w 4009293"/>
                    <a:gd name="connsiteY3" fmla="*/ 1372695 h 1372695"/>
                    <a:gd name="connsiteX0" fmla="*/ 0 w 4009293"/>
                    <a:gd name="connsiteY0" fmla="*/ 1372265 h 1372265"/>
                    <a:gd name="connsiteX1" fmla="*/ 4009293 w 4009293"/>
                    <a:gd name="connsiteY1" fmla="*/ 665 h 1372265"/>
                    <a:gd name="connsiteX2" fmla="*/ 4009292 w 4009293"/>
                    <a:gd name="connsiteY2" fmla="*/ 369943 h 1372265"/>
                    <a:gd name="connsiteX3" fmla="*/ 0 w 4009293"/>
                    <a:gd name="connsiteY3" fmla="*/ 1372265 h 1372265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  <a:gd name="connsiteX0" fmla="*/ 0 w 4009293"/>
                    <a:gd name="connsiteY0" fmla="*/ 1400221 h 1400221"/>
                    <a:gd name="connsiteX1" fmla="*/ 4009293 w 4009293"/>
                    <a:gd name="connsiteY1" fmla="*/ 28621 h 1400221"/>
                    <a:gd name="connsiteX2" fmla="*/ 4009292 w 4009293"/>
                    <a:gd name="connsiteY2" fmla="*/ 397899 h 1400221"/>
                    <a:gd name="connsiteX3" fmla="*/ 0 w 4009293"/>
                    <a:gd name="connsiteY3" fmla="*/ 1400221 h 1400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9293" h="1400221">
                      <a:moveTo>
                        <a:pt x="0" y="1400221"/>
                      </a:moveTo>
                      <a:cubicBezTo>
                        <a:pt x="1151793" y="462375"/>
                        <a:pt x="3077308" y="-141365"/>
                        <a:pt x="4009293" y="28621"/>
                      </a:cubicBezTo>
                      <a:cubicBezTo>
                        <a:pt x="4009293" y="169298"/>
                        <a:pt x="4009292" y="257222"/>
                        <a:pt x="4009292" y="397899"/>
                      </a:cubicBezTo>
                      <a:cubicBezTo>
                        <a:pt x="3097823" y="339283"/>
                        <a:pt x="1403839" y="535644"/>
                        <a:pt x="0" y="1400221"/>
                      </a:cubicBezTo>
                      <a:close/>
                    </a:path>
                  </a:pathLst>
                </a:custGeom>
                <a:solidFill>
                  <a:srgbClr val="1C9A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9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" name="Группа 24"/>
              <p:cNvGrpSpPr/>
              <p:nvPr/>
            </p:nvGrpSpPr>
            <p:grpSpPr>
              <a:xfrm>
                <a:off x="3128728" y="811852"/>
                <a:ext cx="2359653" cy="3215887"/>
                <a:chOff x="2168834" y="187008"/>
                <a:chExt cx="2979046" cy="4060036"/>
              </a:xfrm>
            </p:grpSpPr>
            <p:grpSp>
              <p:nvGrpSpPr>
                <p:cNvPr id="26" name="Группа 25"/>
                <p:cNvGrpSpPr/>
                <p:nvPr/>
              </p:nvGrpSpPr>
              <p:grpSpPr>
                <a:xfrm>
                  <a:off x="2168834" y="187008"/>
                  <a:ext cx="2880320" cy="4058223"/>
                  <a:chOff x="2679582" y="1237936"/>
                  <a:chExt cx="1250936" cy="1762505"/>
                </a:xfrm>
                <a:solidFill>
                  <a:schemeClr val="bg1">
                    <a:lumMod val="95000"/>
                    <a:alpha val="14000"/>
                  </a:schemeClr>
                </a:solidFill>
                <a:effectLst/>
              </p:grpSpPr>
              <p:sp>
                <p:nvSpPr>
                  <p:cNvPr id="30" name="Полилиния 29"/>
                  <p:cNvSpPr/>
                  <p:nvPr/>
                </p:nvSpPr>
                <p:spPr>
                  <a:xfrm>
                    <a:off x="2679582" y="1237936"/>
                    <a:ext cx="1250936" cy="1762505"/>
                  </a:xfrm>
                  <a:custGeom>
                    <a:avLst/>
                    <a:gdLst>
                      <a:gd name="connsiteX0" fmla="*/ 38100 w 1076325"/>
                      <a:gd name="connsiteY0" fmla="*/ 714375 h 1652587"/>
                      <a:gd name="connsiteX1" fmla="*/ 1000125 w 1076325"/>
                      <a:gd name="connsiteY1" fmla="*/ 4762 h 1652587"/>
                      <a:gd name="connsiteX2" fmla="*/ 1076325 w 1076325"/>
                      <a:gd name="connsiteY2" fmla="*/ 0 h 1652587"/>
                      <a:gd name="connsiteX3" fmla="*/ 1071562 w 1076325"/>
                      <a:gd name="connsiteY3" fmla="*/ 1581150 h 1652587"/>
                      <a:gd name="connsiteX4" fmla="*/ 857250 w 1076325"/>
                      <a:gd name="connsiteY4" fmla="*/ 1652587 h 1652587"/>
                      <a:gd name="connsiteX5" fmla="*/ 0 w 1076325"/>
                      <a:gd name="connsiteY5" fmla="*/ 809625 h 1652587"/>
                      <a:gd name="connsiteX6" fmla="*/ 38100 w 1076325"/>
                      <a:gd name="connsiteY6" fmla="*/ 714375 h 1652587"/>
                      <a:gd name="connsiteX0" fmla="*/ 52250 w 1090475"/>
                      <a:gd name="connsiteY0" fmla="*/ 714375 h 1652587"/>
                      <a:gd name="connsiteX1" fmla="*/ 1014275 w 1090475"/>
                      <a:gd name="connsiteY1" fmla="*/ 4762 h 1652587"/>
                      <a:gd name="connsiteX2" fmla="*/ 1090475 w 1090475"/>
                      <a:gd name="connsiteY2" fmla="*/ 0 h 1652587"/>
                      <a:gd name="connsiteX3" fmla="*/ 1085712 w 1090475"/>
                      <a:gd name="connsiteY3" fmla="*/ 1581150 h 1652587"/>
                      <a:gd name="connsiteX4" fmla="*/ 871400 w 1090475"/>
                      <a:gd name="connsiteY4" fmla="*/ 1652587 h 1652587"/>
                      <a:gd name="connsiteX5" fmla="*/ 14150 w 1090475"/>
                      <a:gd name="connsiteY5" fmla="*/ 809625 h 1652587"/>
                      <a:gd name="connsiteX6" fmla="*/ 52250 w 1090475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820848 h 1759060"/>
                      <a:gd name="connsiteX1" fmla="*/ 1038419 w 1114619"/>
                      <a:gd name="connsiteY1" fmla="*/ 111235 h 1759060"/>
                      <a:gd name="connsiteX2" fmla="*/ 1114619 w 1114619"/>
                      <a:gd name="connsiteY2" fmla="*/ 106473 h 1759060"/>
                      <a:gd name="connsiteX3" fmla="*/ 1109856 w 1114619"/>
                      <a:gd name="connsiteY3" fmla="*/ 1687623 h 1759060"/>
                      <a:gd name="connsiteX4" fmla="*/ 895544 w 1114619"/>
                      <a:gd name="connsiteY4" fmla="*/ 1759060 h 1759060"/>
                      <a:gd name="connsiteX5" fmla="*/ 38294 w 1114619"/>
                      <a:gd name="connsiteY5" fmla="*/ 916098 h 1759060"/>
                      <a:gd name="connsiteX6" fmla="*/ 76394 w 1114619"/>
                      <a:gd name="connsiteY6" fmla="*/ 820848 h 1759060"/>
                      <a:gd name="connsiteX0" fmla="*/ 76394 w 1114619"/>
                      <a:gd name="connsiteY0" fmla="*/ 772613 h 1710825"/>
                      <a:gd name="connsiteX1" fmla="*/ 1038419 w 1114619"/>
                      <a:gd name="connsiteY1" fmla="*/ 63000 h 1710825"/>
                      <a:gd name="connsiteX2" fmla="*/ 1114619 w 1114619"/>
                      <a:gd name="connsiteY2" fmla="*/ 58238 h 1710825"/>
                      <a:gd name="connsiteX3" fmla="*/ 1109856 w 1114619"/>
                      <a:gd name="connsiteY3" fmla="*/ 1639388 h 1710825"/>
                      <a:gd name="connsiteX4" fmla="*/ 895544 w 1114619"/>
                      <a:gd name="connsiteY4" fmla="*/ 1710825 h 1710825"/>
                      <a:gd name="connsiteX5" fmla="*/ 38294 w 1114619"/>
                      <a:gd name="connsiteY5" fmla="*/ 867863 h 1710825"/>
                      <a:gd name="connsiteX6" fmla="*/ 76394 w 1114619"/>
                      <a:gd name="connsiteY6" fmla="*/ 772613 h 1710825"/>
                      <a:gd name="connsiteX0" fmla="*/ 76394 w 1114619"/>
                      <a:gd name="connsiteY0" fmla="*/ 795652 h 1733864"/>
                      <a:gd name="connsiteX1" fmla="*/ 1038419 w 1114619"/>
                      <a:gd name="connsiteY1" fmla="*/ 86039 h 1733864"/>
                      <a:gd name="connsiteX2" fmla="*/ 1114619 w 1114619"/>
                      <a:gd name="connsiteY2" fmla="*/ 81277 h 1733864"/>
                      <a:gd name="connsiteX3" fmla="*/ 1109856 w 1114619"/>
                      <a:gd name="connsiteY3" fmla="*/ 1662427 h 1733864"/>
                      <a:gd name="connsiteX4" fmla="*/ 895544 w 1114619"/>
                      <a:gd name="connsiteY4" fmla="*/ 1733864 h 1733864"/>
                      <a:gd name="connsiteX5" fmla="*/ 38294 w 1114619"/>
                      <a:gd name="connsiteY5" fmla="*/ 890902 h 1733864"/>
                      <a:gd name="connsiteX6" fmla="*/ 76394 w 1114619"/>
                      <a:gd name="connsiteY6" fmla="*/ 795652 h 1733864"/>
                      <a:gd name="connsiteX0" fmla="*/ 76394 w 1205138"/>
                      <a:gd name="connsiteY0" fmla="*/ 795652 h 1733864"/>
                      <a:gd name="connsiteX1" fmla="*/ 1038419 w 1205138"/>
                      <a:gd name="connsiteY1" fmla="*/ 86039 h 1733864"/>
                      <a:gd name="connsiteX2" fmla="*/ 1114619 w 1205138"/>
                      <a:gd name="connsiteY2" fmla="*/ 81277 h 1733864"/>
                      <a:gd name="connsiteX3" fmla="*/ 1109856 w 1205138"/>
                      <a:gd name="connsiteY3" fmla="*/ 1662427 h 1733864"/>
                      <a:gd name="connsiteX4" fmla="*/ 895544 w 1205138"/>
                      <a:gd name="connsiteY4" fmla="*/ 1733864 h 1733864"/>
                      <a:gd name="connsiteX5" fmla="*/ 38294 w 1205138"/>
                      <a:gd name="connsiteY5" fmla="*/ 890902 h 1733864"/>
                      <a:gd name="connsiteX6" fmla="*/ 76394 w 1205138"/>
                      <a:gd name="connsiteY6" fmla="*/ 795652 h 1733864"/>
                      <a:gd name="connsiteX0" fmla="*/ 76394 w 1244356"/>
                      <a:gd name="connsiteY0" fmla="*/ 795652 h 1733864"/>
                      <a:gd name="connsiteX1" fmla="*/ 1038419 w 1244356"/>
                      <a:gd name="connsiteY1" fmla="*/ 86039 h 1733864"/>
                      <a:gd name="connsiteX2" fmla="*/ 1114619 w 1244356"/>
                      <a:gd name="connsiteY2" fmla="*/ 81277 h 1733864"/>
                      <a:gd name="connsiteX3" fmla="*/ 1109856 w 1244356"/>
                      <a:gd name="connsiteY3" fmla="*/ 1662427 h 1733864"/>
                      <a:gd name="connsiteX4" fmla="*/ 895544 w 1244356"/>
                      <a:gd name="connsiteY4" fmla="*/ 1733864 h 1733864"/>
                      <a:gd name="connsiteX5" fmla="*/ 38294 w 1244356"/>
                      <a:gd name="connsiteY5" fmla="*/ 890902 h 1733864"/>
                      <a:gd name="connsiteX6" fmla="*/ 76394 w 1244356"/>
                      <a:gd name="connsiteY6" fmla="*/ 795652 h 1733864"/>
                      <a:gd name="connsiteX0" fmla="*/ 76394 w 1244356"/>
                      <a:gd name="connsiteY0" fmla="*/ 795652 h 1742939"/>
                      <a:gd name="connsiteX1" fmla="*/ 1038419 w 1244356"/>
                      <a:gd name="connsiteY1" fmla="*/ 86039 h 1742939"/>
                      <a:gd name="connsiteX2" fmla="*/ 1114619 w 1244356"/>
                      <a:gd name="connsiteY2" fmla="*/ 81277 h 1742939"/>
                      <a:gd name="connsiteX3" fmla="*/ 1109856 w 1244356"/>
                      <a:gd name="connsiteY3" fmla="*/ 1662427 h 1742939"/>
                      <a:gd name="connsiteX4" fmla="*/ 895544 w 1244356"/>
                      <a:gd name="connsiteY4" fmla="*/ 1733864 h 1742939"/>
                      <a:gd name="connsiteX5" fmla="*/ 38294 w 1244356"/>
                      <a:gd name="connsiteY5" fmla="*/ 890902 h 1742939"/>
                      <a:gd name="connsiteX6" fmla="*/ 76394 w 1244356"/>
                      <a:gd name="connsiteY6" fmla="*/ 795652 h 1742939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58294"/>
                      <a:gd name="connsiteX1" fmla="*/ 1038419 w 1244356"/>
                      <a:gd name="connsiteY1" fmla="*/ 86039 h 1758294"/>
                      <a:gd name="connsiteX2" fmla="*/ 1114619 w 1244356"/>
                      <a:gd name="connsiteY2" fmla="*/ 81277 h 1758294"/>
                      <a:gd name="connsiteX3" fmla="*/ 1109856 w 1244356"/>
                      <a:gd name="connsiteY3" fmla="*/ 1662427 h 1758294"/>
                      <a:gd name="connsiteX4" fmla="*/ 895544 w 1244356"/>
                      <a:gd name="connsiteY4" fmla="*/ 1733864 h 1758294"/>
                      <a:gd name="connsiteX5" fmla="*/ 38294 w 1244356"/>
                      <a:gd name="connsiteY5" fmla="*/ 890902 h 1758294"/>
                      <a:gd name="connsiteX6" fmla="*/ 76394 w 1244356"/>
                      <a:gd name="connsiteY6" fmla="*/ 795652 h 1758294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82974 w 1250936"/>
                      <a:gd name="connsiteY0" fmla="*/ 795652 h 1759756"/>
                      <a:gd name="connsiteX1" fmla="*/ 1044999 w 1250936"/>
                      <a:gd name="connsiteY1" fmla="*/ 86039 h 1759756"/>
                      <a:gd name="connsiteX2" fmla="*/ 1121199 w 1250936"/>
                      <a:gd name="connsiteY2" fmla="*/ 81277 h 1759756"/>
                      <a:gd name="connsiteX3" fmla="*/ 1116436 w 1250936"/>
                      <a:gd name="connsiteY3" fmla="*/ 1662427 h 1759756"/>
                      <a:gd name="connsiteX4" fmla="*/ 902124 w 1250936"/>
                      <a:gd name="connsiteY4" fmla="*/ 1733864 h 1759756"/>
                      <a:gd name="connsiteX5" fmla="*/ 44874 w 1250936"/>
                      <a:gd name="connsiteY5" fmla="*/ 890902 h 1759756"/>
                      <a:gd name="connsiteX6" fmla="*/ 82974 w 1250936"/>
                      <a:gd name="connsiteY6" fmla="*/ 795652 h 1759756"/>
                      <a:gd name="connsiteX0" fmla="*/ 82974 w 1250936"/>
                      <a:gd name="connsiteY0" fmla="*/ 795652 h 1762505"/>
                      <a:gd name="connsiteX1" fmla="*/ 1044999 w 1250936"/>
                      <a:gd name="connsiteY1" fmla="*/ 86039 h 1762505"/>
                      <a:gd name="connsiteX2" fmla="*/ 1121199 w 1250936"/>
                      <a:gd name="connsiteY2" fmla="*/ 81277 h 1762505"/>
                      <a:gd name="connsiteX3" fmla="*/ 1116436 w 1250936"/>
                      <a:gd name="connsiteY3" fmla="*/ 1662427 h 1762505"/>
                      <a:gd name="connsiteX4" fmla="*/ 902124 w 1250936"/>
                      <a:gd name="connsiteY4" fmla="*/ 1733864 h 1762505"/>
                      <a:gd name="connsiteX5" fmla="*/ 44874 w 1250936"/>
                      <a:gd name="connsiteY5" fmla="*/ 890902 h 1762505"/>
                      <a:gd name="connsiteX6" fmla="*/ 82974 w 1250936"/>
                      <a:gd name="connsiteY6" fmla="*/ 795652 h 1762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0936" h="1762505">
                        <a:moveTo>
                          <a:pt x="82974" y="795652"/>
                        </a:moveTo>
                        <a:cubicBezTo>
                          <a:pt x="821378" y="897903"/>
                          <a:pt x="1105873" y="954105"/>
                          <a:pt x="1044999" y="86039"/>
                        </a:cubicBezTo>
                        <a:cubicBezTo>
                          <a:pt x="1037507" y="-53695"/>
                          <a:pt x="1089221" y="634"/>
                          <a:pt x="1121199" y="81277"/>
                        </a:cubicBezTo>
                        <a:cubicBezTo>
                          <a:pt x="1326831" y="726739"/>
                          <a:pt x="1259460" y="1273524"/>
                          <a:pt x="1116436" y="1662427"/>
                        </a:cubicBezTo>
                        <a:cubicBezTo>
                          <a:pt x="1074602" y="1770201"/>
                          <a:pt x="947248" y="1785704"/>
                          <a:pt x="902124" y="1733864"/>
                        </a:cubicBezTo>
                        <a:cubicBezTo>
                          <a:pt x="580193" y="1308152"/>
                          <a:pt x="366805" y="1060056"/>
                          <a:pt x="44874" y="890902"/>
                        </a:cubicBezTo>
                        <a:cubicBezTo>
                          <a:pt x="-24069" y="843088"/>
                          <a:pt x="-15245" y="771486"/>
                          <a:pt x="82974" y="7956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Овал 30"/>
                  <p:cNvSpPr/>
                  <p:nvPr/>
                </p:nvSpPr>
                <p:spPr>
                  <a:xfrm>
                    <a:off x="3059832" y="1413669"/>
                    <a:ext cx="576064" cy="5760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2267560" y="188821"/>
                  <a:ext cx="2880320" cy="4058223"/>
                  <a:chOff x="2679582" y="1237936"/>
                  <a:chExt cx="1250936" cy="1762505"/>
                </a:xfrm>
                <a:solidFill>
                  <a:schemeClr val="bg1">
                    <a:lumMod val="95000"/>
                  </a:schemeClr>
                </a:solidFill>
                <a:effectLst/>
              </p:grpSpPr>
              <p:sp>
                <p:nvSpPr>
                  <p:cNvPr id="28" name="Полилиния 27"/>
                  <p:cNvSpPr/>
                  <p:nvPr/>
                </p:nvSpPr>
                <p:spPr>
                  <a:xfrm>
                    <a:off x="2679582" y="1237936"/>
                    <a:ext cx="1250936" cy="1762505"/>
                  </a:xfrm>
                  <a:custGeom>
                    <a:avLst/>
                    <a:gdLst>
                      <a:gd name="connsiteX0" fmla="*/ 38100 w 1076325"/>
                      <a:gd name="connsiteY0" fmla="*/ 714375 h 1652587"/>
                      <a:gd name="connsiteX1" fmla="*/ 1000125 w 1076325"/>
                      <a:gd name="connsiteY1" fmla="*/ 4762 h 1652587"/>
                      <a:gd name="connsiteX2" fmla="*/ 1076325 w 1076325"/>
                      <a:gd name="connsiteY2" fmla="*/ 0 h 1652587"/>
                      <a:gd name="connsiteX3" fmla="*/ 1071562 w 1076325"/>
                      <a:gd name="connsiteY3" fmla="*/ 1581150 h 1652587"/>
                      <a:gd name="connsiteX4" fmla="*/ 857250 w 1076325"/>
                      <a:gd name="connsiteY4" fmla="*/ 1652587 h 1652587"/>
                      <a:gd name="connsiteX5" fmla="*/ 0 w 1076325"/>
                      <a:gd name="connsiteY5" fmla="*/ 809625 h 1652587"/>
                      <a:gd name="connsiteX6" fmla="*/ 38100 w 1076325"/>
                      <a:gd name="connsiteY6" fmla="*/ 714375 h 1652587"/>
                      <a:gd name="connsiteX0" fmla="*/ 52250 w 1090475"/>
                      <a:gd name="connsiteY0" fmla="*/ 714375 h 1652587"/>
                      <a:gd name="connsiteX1" fmla="*/ 1014275 w 1090475"/>
                      <a:gd name="connsiteY1" fmla="*/ 4762 h 1652587"/>
                      <a:gd name="connsiteX2" fmla="*/ 1090475 w 1090475"/>
                      <a:gd name="connsiteY2" fmla="*/ 0 h 1652587"/>
                      <a:gd name="connsiteX3" fmla="*/ 1085712 w 1090475"/>
                      <a:gd name="connsiteY3" fmla="*/ 1581150 h 1652587"/>
                      <a:gd name="connsiteX4" fmla="*/ 871400 w 1090475"/>
                      <a:gd name="connsiteY4" fmla="*/ 1652587 h 1652587"/>
                      <a:gd name="connsiteX5" fmla="*/ 14150 w 1090475"/>
                      <a:gd name="connsiteY5" fmla="*/ 809625 h 1652587"/>
                      <a:gd name="connsiteX6" fmla="*/ 52250 w 1090475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714375 h 1652587"/>
                      <a:gd name="connsiteX1" fmla="*/ 1038419 w 1114619"/>
                      <a:gd name="connsiteY1" fmla="*/ 4762 h 1652587"/>
                      <a:gd name="connsiteX2" fmla="*/ 1114619 w 1114619"/>
                      <a:gd name="connsiteY2" fmla="*/ 0 h 1652587"/>
                      <a:gd name="connsiteX3" fmla="*/ 1109856 w 1114619"/>
                      <a:gd name="connsiteY3" fmla="*/ 1581150 h 1652587"/>
                      <a:gd name="connsiteX4" fmla="*/ 895544 w 1114619"/>
                      <a:gd name="connsiteY4" fmla="*/ 1652587 h 1652587"/>
                      <a:gd name="connsiteX5" fmla="*/ 38294 w 1114619"/>
                      <a:gd name="connsiteY5" fmla="*/ 809625 h 1652587"/>
                      <a:gd name="connsiteX6" fmla="*/ 76394 w 1114619"/>
                      <a:gd name="connsiteY6" fmla="*/ 714375 h 1652587"/>
                      <a:gd name="connsiteX0" fmla="*/ 76394 w 1114619"/>
                      <a:gd name="connsiteY0" fmla="*/ 820848 h 1759060"/>
                      <a:gd name="connsiteX1" fmla="*/ 1038419 w 1114619"/>
                      <a:gd name="connsiteY1" fmla="*/ 111235 h 1759060"/>
                      <a:gd name="connsiteX2" fmla="*/ 1114619 w 1114619"/>
                      <a:gd name="connsiteY2" fmla="*/ 106473 h 1759060"/>
                      <a:gd name="connsiteX3" fmla="*/ 1109856 w 1114619"/>
                      <a:gd name="connsiteY3" fmla="*/ 1687623 h 1759060"/>
                      <a:gd name="connsiteX4" fmla="*/ 895544 w 1114619"/>
                      <a:gd name="connsiteY4" fmla="*/ 1759060 h 1759060"/>
                      <a:gd name="connsiteX5" fmla="*/ 38294 w 1114619"/>
                      <a:gd name="connsiteY5" fmla="*/ 916098 h 1759060"/>
                      <a:gd name="connsiteX6" fmla="*/ 76394 w 1114619"/>
                      <a:gd name="connsiteY6" fmla="*/ 820848 h 1759060"/>
                      <a:gd name="connsiteX0" fmla="*/ 76394 w 1114619"/>
                      <a:gd name="connsiteY0" fmla="*/ 772613 h 1710825"/>
                      <a:gd name="connsiteX1" fmla="*/ 1038419 w 1114619"/>
                      <a:gd name="connsiteY1" fmla="*/ 63000 h 1710825"/>
                      <a:gd name="connsiteX2" fmla="*/ 1114619 w 1114619"/>
                      <a:gd name="connsiteY2" fmla="*/ 58238 h 1710825"/>
                      <a:gd name="connsiteX3" fmla="*/ 1109856 w 1114619"/>
                      <a:gd name="connsiteY3" fmla="*/ 1639388 h 1710825"/>
                      <a:gd name="connsiteX4" fmla="*/ 895544 w 1114619"/>
                      <a:gd name="connsiteY4" fmla="*/ 1710825 h 1710825"/>
                      <a:gd name="connsiteX5" fmla="*/ 38294 w 1114619"/>
                      <a:gd name="connsiteY5" fmla="*/ 867863 h 1710825"/>
                      <a:gd name="connsiteX6" fmla="*/ 76394 w 1114619"/>
                      <a:gd name="connsiteY6" fmla="*/ 772613 h 1710825"/>
                      <a:gd name="connsiteX0" fmla="*/ 76394 w 1114619"/>
                      <a:gd name="connsiteY0" fmla="*/ 795652 h 1733864"/>
                      <a:gd name="connsiteX1" fmla="*/ 1038419 w 1114619"/>
                      <a:gd name="connsiteY1" fmla="*/ 86039 h 1733864"/>
                      <a:gd name="connsiteX2" fmla="*/ 1114619 w 1114619"/>
                      <a:gd name="connsiteY2" fmla="*/ 81277 h 1733864"/>
                      <a:gd name="connsiteX3" fmla="*/ 1109856 w 1114619"/>
                      <a:gd name="connsiteY3" fmla="*/ 1662427 h 1733864"/>
                      <a:gd name="connsiteX4" fmla="*/ 895544 w 1114619"/>
                      <a:gd name="connsiteY4" fmla="*/ 1733864 h 1733864"/>
                      <a:gd name="connsiteX5" fmla="*/ 38294 w 1114619"/>
                      <a:gd name="connsiteY5" fmla="*/ 890902 h 1733864"/>
                      <a:gd name="connsiteX6" fmla="*/ 76394 w 1114619"/>
                      <a:gd name="connsiteY6" fmla="*/ 795652 h 1733864"/>
                      <a:gd name="connsiteX0" fmla="*/ 76394 w 1205138"/>
                      <a:gd name="connsiteY0" fmla="*/ 795652 h 1733864"/>
                      <a:gd name="connsiteX1" fmla="*/ 1038419 w 1205138"/>
                      <a:gd name="connsiteY1" fmla="*/ 86039 h 1733864"/>
                      <a:gd name="connsiteX2" fmla="*/ 1114619 w 1205138"/>
                      <a:gd name="connsiteY2" fmla="*/ 81277 h 1733864"/>
                      <a:gd name="connsiteX3" fmla="*/ 1109856 w 1205138"/>
                      <a:gd name="connsiteY3" fmla="*/ 1662427 h 1733864"/>
                      <a:gd name="connsiteX4" fmla="*/ 895544 w 1205138"/>
                      <a:gd name="connsiteY4" fmla="*/ 1733864 h 1733864"/>
                      <a:gd name="connsiteX5" fmla="*/ 38294 w 1205138"/>
                      <a:gd name="connsiteY5" fmla="*/ 890902 h 1733864"/>
                      <a:gd name="connsiteX6" fmla="*/ 76394 w 1205138"/>
                      <a:gd name="connsiteY6" fmla="*/ 795652 h 1733864"/>
                      <a:gd name="connsiteX0" fmla="*/ 76394 w 1244356"/>
                      <a:gd name="connsiteY0" fmla="*/ 795652 h 1733864"/>
                      <a:gd name="connsiteX1" fmla="*/ 1038419 w 1244356"/>
                      <a:gd name="connsiteY1" fmla="*/ 86039 h 1733864"/>
                      <a:gd name="connsiteX2" fmla="*/ 1114619 w 1244356"/>
                      <a:gd name="connsiteY2" fmla="*/ 81277 h 1733864"/>
                      <a:gd name="connsiteX3" fmla="*/ 1109856 w 1244356"/>
                      <a:gd name="connsiteY3" fmla="*/ 1662427 h 1733864"/>
                      <a:gd name="connsiteX4" fmla="*/ 895544 w 1244356"/>
                      <a:gd name="connsiteY4" fmla="*/ 1733864 h 1733864"/>
                      <a:gd name="connsiteX5" fmla="*/ 38294 w 1244356"/>
                      <a:gd name="connsiteY5" fmla="*/ 890902 h 1733864"/>
                      <a:gd name="connsiteX6" fmla="*/ 76394 w 1244356"/>
                      <a:gd name="connsiteY6" fmla="*/ 795652 h 1733864"/>
                      <a:gd name="connsiteX0" fmla="*/ 76394 w 1244356"/>
                      <a:gd name="connsiteY0" fmla="*/ 795652 h 1742939"/>
                      <a:gd name="connsiteX1" fmla="*/ 1038419 w 1244356"/>
                      <a:gd name="connsiteY1" fmla="*/ 86039 h 1742939"/>
                      <a:gd name="connsiteX2" fmla="*/ 1114619 w 1244356"/>
                      <a:gd name="connsiteY2" fmla="*/ 81277 h 1742939"/>
                      <a:gd name="connsiteX3" fmla="*/ 1109856 w 1244356"/>
                      <a:gd name="connsiteY3" fmla="*/ 1662427 h 1742939"/>
                      <a:gd name="connsiteX4" fmla="*/ 895544 w 1244356"/>
                      <a:gd name="connsiteY4" fmla="*/ 1733864 h 1742939"/>
                      <a:gd name="connsiteX5" fmla="*/ 38294 w 1244356"/>
                      <a:gd name="connsiteY5" fmla="*/ 890902 h 1742939"/>
                      <a:gd name="connsiteX6" fmla="*/ 76394 w 1244356"/>
                      <a:gd name="connsiteY6" fmla="*/ 795652 h 1742939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70915"/>
                      <a:gd name="connsiteX1" fmla="*/ 1038419 w 1244356"/>
                      <a:gd name="connsiteY1" fmla="*/ 86039 h 1770915"/>
                      <a:gd name="connsiteX2" fmla="*/ 1114619 w 1244356"/>
                      <a:gd name="connsiteY2" fmla="*/ 81277 h 1770915"/>
                      <a:gd name="connsiteX3" fmla="*/ 1109856 w 1244356"/>
                      <a:gd name="connsiteY3" fmla="*/ 1662427 h 1770915"/>
                      <a:gd name="connsiteX4" fmla="*/ 895544 w 1244356"/>
                      <a:gd name="connsiteY4" fmla="*/ 1733864 h 1770915"/>
                      <a:gd name="connsiteX5" fmla="*/ 38294 w 1244356"/>
                      <a:gd name="connsiteY5" fmla="*/ 890902 h 1770915"/>
                      <a:gd name="connsiteX6" fmla="*/ 76394 w 1244356"/>
                      <a:gd name="connsiteY6" fmla="*/ 795652 h 1770915"/>
                      <a:gd name="connsiteX0" fmla="*/ 76394 w 1244356"/>
                      <a:gd name="connsiteY0" fmla="*/ 795652 h 1758294"/>
                      <a:gd name="connsiteX1" fmla="*/ 1038419 w 1244356"/>
                      <a:gd name="connsiteY1" fmla="*/ 86039 h 1758294"/>
                      <a:gd name="connsiteX2" fmla="*/ 1114619 w 1244356"/>
                      <a:gd name="connsiteY2" fmla="*/ 81277 h 1758294"/>
                      <a:gd name="connsiteX3" fmla="*/ 1109856 w 1244356"/>
                      <a:gd name="connsiteY3" fmla="*/ 1662427 h 1758294"/>
                      <a:gd name="connsiteX4" fmla="*/ 895544 w 1244356"/>
                      <a:gd name="connsiteY4" fmla="*/ 1733864 h 1758294"/>
                      <a:gd name="connsiteX5" fmla="*/ 38294 w 1244356"/>
                      <a:gd name="connsiteY5" fmla="*/ 890902 h 1758294"/>
                      <a:gd name="connsiteX6" fmla="*/ 76394 w 1244356"/>
                      <a:gd name="connsiteY6" fmla="*/ 795652 h 1758294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6394 w 1244356"/>
                      <a:gd name="connsiteY0" fmla="*/ 795652 h 1759756"/>
                      <a:gd name="connsiteX1" fmla="*/ 1038419 w 1244356"/>
                      <a:gd name="connsiteY1" fmla="*/ 86039 h 1759756"/>
                      <a:gd name="connsiteX2" fmla="*/ 1114619 w 1244356"/>
                      <a:gd name="connsiteY2" fmla="*/ 81277 h 1759756"/>
                      <a:gd name="connsiteX3" fmla="*/ 1109856 w 1244356"/>
                      <a:gd name="connsiteY3" fmla="*/ 1662427 h 1759756"/>
                      <a:gd name="connsiteX4" fmla="*/ 895544 w 1244356"/>
                      <a:gd name="connsiteY4" fmla="*/ 1733864 h 1759756"/>
                      <a:gd name="connsiteX5" fmla="*/ 38294 w 1244356"/>
                      <a:gd name="connsiteY5" fmla="*/ 890902 h 1759756"/>
                      <a:gd name="connsiteX6" fmla="*/ 76394 w 1244356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79105 w 1247067"/>
                      <a:gd name="connsiteY0" fmla="*/ 795652 h 1759756"/>
                      <a:gd name="connsiteX1" fmla="*/ 1041130 w 1247067"/>
                      <a:gd name="connsiteY1" fmla="*/ 86039 h 1759756"/>
                      <a:gd name="connsiteX2" fmla="*/ 1117330 w 1247067"/>
                      <a:gd name="connsiteY2" fmla="*/ 81277 h 1759756"/>
                      <a:gd name="connsiteX3" fmla="*/ 1112567 w 1247067"/>
                      <a:gd name="connsiteY3" fmla="*/ 1662427 h 1759756"/>
                      <a:gd name="connsiteX4" fmla="*/ 898255 w 1247067"/>
                      <a:gd name="connsiteY4" fmla="*/ 1733864 h 1759756"/>
                      <a:gd name="connsiteX5" fmla="*/ 41005 w 1247067"/>
                      <a:gd name="connsiteY5" fmla="*/ 890902 h 1759756"/>
                      <a:gd name="connsiteX6" fmla="*/ 79105 w 1247067"/>
                      <a:gd name="connsiteY6" fmla="*/ 795652 h 1759756"/>
                      <a:gd name="connsiteX0" fmla="*/ 82974 w 1250936"/>
                      <a:gd name="connsiteY0" fmla="*/ 795652 h 1759756"/>
                      <a:gd name="connsiteX1" fmla="*/ 1044999 w 1250936"/>
                      <a:gd name="connsiteY1" fmla="*/ 86039 h 1759756"/>
                      <a:gd name="connsiteX2" fmla="*/ 1121199 w 1250936"/>
                      <a:gd name="connsiteY2" fmla="*/ 81277 h 1759756"/>
                      <a:gd name="connsiteX3" fmla="*/ 1116436 w 1250936"/>
                      <a:gd name="connsiteY3" fmla="*/ 1662427 h 1759756"/>
                      <a:gd name="connsiteX4" fmla="*/ 902124 w 1250936"/>
                      <a:gd name="connsiteY4" fmla="*/ 1733864 h 1759756"/>
                      <a:gd name="connsiteX5" fmla="*/ 44874 w 1250936"/>
                      <a:gd name="connsiteY5" fmla="*/ 890902 h 1759756"/>
                      <a:gd name="connsiteX6" fmla="*/ 82974 w 1250936"/>
                      <a:gd name="connsiteY6" fmla="*/ 795652 h 1759756"/>
                      <a:gd name="connsiteX0" fmla="*/ 82974 w 1250936"/>
                      <a:gd name="connsiteY0" fmla="*/ 795652 h 1762505"/>
                      <a:gd name="connsiteX1" fmla="*/ 1044999 w 1250936"/>
                      <a:gd name="connsiteY1" fmla="*/ 86039 h 1762505"/>
                      <a:gd name="connsiteX2" fmla="*/ 1121199 w 1250936"/>
                      <a:gd name="connsiteY2" fmla="*/ 81277 h 1762505"/>
                      <a:gd name="connsiteX3" fmla="*/ 1116436 w 1250936"/>
                      <a:gd name="connsiteY3" fmla="*/ 1662427 h 1762505"/>
                      <a:gd name="connsiteX4" fmla="*/ 902124 w 1250936"/>
                      <a:gd name="connsiteY4" fmla="*/ 1733864 h 1762505"/>
                      <a:gd name="connsiteX5" fmla="*/ 44874 w 1250936"/>
                      <a:gd name="connsiteY5" fmla="*/ 890902 h 1762505"/>
                      <a:gd name="connsiteX6" fmla="*/ 82974 w 1250936"/>
                      <a:gd name="connsiteY6" fmla="*/ 795652 h 1762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0936" h="1762505">
                        <a:moveTo>
                          <a:pt x="82974" y="795652"/>
                        </a:moveTo>
                        <a:cubicBezTo>
                          <a:pt x="821378" y="897903"/>
                          <a:pt x="1105873" y="954105"/>
                          <a:pt x="1044999" y="86039"/>
                        </a:cubicBezTo>
                        <a:cubicBezTo>
                          <a:pt x="1037507" y="-53695"/>
                          <a:pt x="1089221" y="634"/>
                          <a:pt x="1121199" y="81277"/>
                        </a:cubicBezTo>
                        <a:cubicBezTo>
                          <a:pt x="1326831" y="726739"/>
                          <a:pt x="1259460" y="1273524"/>
                          <a:pt x="1116436" y="1662427"/>
                        </a:cubicBezTo>
                        <a:cubicBezTo>
                          <a:pt x="1074602" y="1770201"/>
                          <a:pt x="947248" y="1785704"/>
                          <a:pt x="902124" y="1733864"/>
                        </a:cubicBezTo>
                        <a:cubicBezTo>
                          <a:pt x="580193" y="1308152"/>
                          <a:pt x="366805" y="1060056"/>
                          <a:pt x="44874" y="890902"/>
                        </a:cubicBezTo>
                        <a:cubicBezTo>
                          <a:pt x="-24069" y="843088"/>
                          <a:pt x="-15245" y="771486"/>
                          <a:pt x="82974" y="7956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" name="Овал 28"/>
                  <p:cNvSpPr/>
                  <p:nvPr/>
                </p:nvSpPr>
                <p:spPr>
                  <a:xfrm>
                    <a:off x="3059832" y="1413669"/>
                    <a:ext cx="576064" cy="57606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99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0" name="Полилиния 19"/>
            <p:cNvSpPr>
              <a:spLocks noChangeAspect="1"/>
            </p:cNvSpPr>
            <p:nvPr/>
          </p:nvSpPr>
          <p:spPr>
            <a:xfrm rot="20219534">
              <a:off x="7699953" y="546462"/>
              <a:ext cx="936000" cy="193895"/>
            </a:xfrm>
            <a:custGeom>
              <a:avLst/>
              <a:gdLst/>
              <a:ahLst/>
              <a:cxnLst/>
              <a:rect l="l" t="t" r="r" b="b"/>
              <a:pathLst>
                <a:path w="3650117" h="756107">
                  <a:moveTo>
                    <a:pt x="424954" y="30290"/>
                  </a:moveTo>
                  <a:cubicBezTo>
                    <a:pt x="438469" y="35809"/>
                    <a:pt x="450010" y="44305"/>
                    <a:pt x="459575" y="55779"/>
                  </a:cubicBezTo>
                  <a:cubicBezTo>
                    <a:pt x="469140" y="67254"/>
                    <a:pt x="476880" y="81857"/>
                    <a:pt x="482797" y="99590"/>
                  </a:cubicBezTo>
                  <a:cubicBezTo>
                    <a:pt x="489263" y="118515"/>
                    <a:pt x="490415" y="139621"/>
                    <a:pt x="486253" y="162909"/>
                  </a:cubicBezTo>
                  <a:cubicBezTo>
                    <a:pt x="482131" y="186720"/>
                    <a:pt x="470397" y="211869"/>
                    <a:pt x="451052" y="238356"/>
                  </a:cubicBezTo>
                  <a:cubicBezTo>
                    <a:pt x="441369" y="251670"/>
                    <a:pt x="429481" y="264715"/>
                    <a:pt x="415387" y="277490"/>
                  </a:cubicBezTo>
                  <a:cubicBezTo>
                    <a:pt x="401293" y="290266"/>
                    <a:pt x="385174" y="302711"/>
                    <a:pt x="367031" y="314826"/>
                  </a:cubicBezTo>
                  <a:lnTo>
                    <a:pt x="371881" y="329322"/>
                  </a:lnTo>
                  <a:lnTo>
                    <a:pt x="400388" y="318172"/>
                  </a:lnTo>
                  <a:cubicBezTo>
                    <a:pt x="436587" y="305925"/>
                    <a:pt x="467117" y="303232"/>
                    <a:pt x="491979" y="310092"/>
                  </a:cubicBezTo>
                  <a:cubicBezTo>
                    <a:pt x="516881" y="317072"/>
                    <a:pt x="536230" y="329135"/>
                    <a:pt x="550026" y="346279"/>
                  </a:cubicBezTo>
                  <a:cubicBezTo>
                    <a:pt x="564143" y="362376"/>
                    <a:pt x="574395" y="380168"/>
                    <a:pt x="580782" y="399657"/>
                  </a:cubicBezTo>
                  <a:cubicBezTo>
                    <a:pt x="591129" y="430179"/>
                    <a:pt x="590360" y="462406"/>
                    <a:pt x="578476" y="496337"/>
                  </a:cubicBezTo>
                  <a:cubicBezTo>
                    <a:pt x="566349" y="530348"/>
                    <a:pt x="546246" y="563402"/>
                    <a:pt x="518166" y="595498"/>
                  </a:cubicBezTo>
                  <a:cubicBezTo>
                    <a:pt x="490368" y="628037"/>
                    <a:pt x="456646" y="657321"/>
                    <a:pt x="416998" y="683347"/>
                  </a:cubicBezTo>
                  <a:cubicBezTo>
                    <a:pt x="377511" y="709455"/>
                    <a:pt x="336447" y="729642"/>
                    <a:pt x="293804" y="743910"/>
                  </a:cubicBezTo>
                  <a:cubicBezTo>
                    <a:pt x="267550" y="752561"/>
                    <a:pt x="249025" y="756610"/>
                    <a:pt x="238229" y="756058"/>
                  </a:cubicBezTo>
                  <a:cubicBezTo>
                    <a:pt x="226830" y="755709"/>
                    <a:pt x="219896" y="751850"/>
                    <a:pt x="217431" y="744481"/>
                  </a:cubicBezTo>
                  <a:lnTo>
                    <a:pt x="215471" y="721764"/>
                  </a:lnTo>
                  <a:cubicBezTo>
                    <a:pt x="215469" y="719348"/>
                    <a:pt x="216433" y="717413"/>
                    <a:pt x="218365" y="715960"/>
                  </a:cubicBezTo>
                  <a:lnTo>
                    <a:pt x="223439" y="714263"/>
                  </a:lnTo>
                  <a:lnTo>
                    <a:pt x="233104" y="711835"/>
                  </a:lnTo>
                  <a:lnTo>
                    <a:pt x="242768" y="709407"/>
                  </a:lnTo>
                  <a:lnTo>
                    <a:pt x="249534" y="707949"/>
                  </a:lnTo>
                  <a:lnTo>
                    <a:pt x="257749" y="706006"/>
                  </a:lnTo>
                  <a:lnTo>
                    <a:pt x="263790" y="704791"/>
                  </a:lnTo>
                  <a:cubicBezTo>
                    <a:pt x="292621" y="695010"/>
                    <a:pt x="323379" y="680151"/>
                    <a:pt x="356065" y="660215"/>
                  </a:cubicBezTo>
                  <a:cubicBezTo>
                    <a:pt x="372459" y="650297"/>
                    <a:pt x="388096" y="639624"/>
                    <a:pt x="402977" y="628197"/>
                  </a:cubicBezTo>
                  <a:cubicBezTo>
                    <a:pt x="417858" y="616771"/>
                    <a:pt x="432164" y="604529"/>
                    <a:pt x="445896" y="591472"/>
                  </a:cubicBezTo>
                  <a:cubicBezTo>
                    <a:pt x="473057" y="566265"/>
                    <a:pt x="493327" y="538528"/>
                    <a:pt x="506707" y="508261"/>
                  </a:cubicBezTo>
                  <a:cubicBezTo>
                    <a:pt x="513432" y="493485"/>
                    <a:pt x="517151" y="478607"/>
                    <a:pt x="517864" y="463626"/>
                  </a:cubicBezTo>
                  <a:cubicBezTo>
                    <a:pt x="518577" y="448646"/>
                    <a:pt x="516435" y="433714"/>
                    <a:pt x="511439" y="418830"/>
                  </a:cubicBezTo>
                  <a:cubicBezTo>
                    <a:pt x="507912" y="408290"/>
                    <a:pt x="502967" y="398931"/>
                    <a:pt x="496603" y="390751"/>
                  </a:cubicBezTo>
                  <a:cubicBezTo>
                    <a:pt x="490239" y="382570"/>
                    <a:pt x="482518" y="375752"/>
                    <a:pt x="473438" y="370294"/>
                  </a:cubicBezTo>
                  <a:cubicBezTo>
                    <a:pt x="463965" y="364967"/>
                    <a:pt x="453830" y="360971"/>
                    <a:pt x="443031" y="358304"/>
                  </a:cubicBezTo>
                  <a:cubicBezTo>
                    <a:pt x="432233" y="355638"/>
                    <a:pt x="421013" y="354422"/>
                    <a:pt x="409372" y="354657"/>
                  </a:cubicBezTo>
                  <a:cubicBezTo>
                    <a:pt x="385284" y="355329"/>
                    <a:pt x="360476" y="359869"/>
                    <a:pt x="334947" y="368277"/>
                  </a:cubicBezTo>
                  <a:cubicBezTo>
                    <a:pt x="308935" y="376846"/>
                    <a:pt x="288240" y="385651"/>
                    <a:pt x="272863" y="394692"/>
                  </a:cubicBezTo>
                  <a:lnTo>
                    <a:pt x="260544" y="401231"/>
                  </a:lnTo>
                  <a:lnTo>
                    <a:pt x="250881" y="406076"/>
                  </a:lnTo>
                  <a:cubicBezTo>
                    <a:pt x="246991" y="407797"/>
                    <a:pt x="243720" y="409262"/>
                    <a:pt x="241068" y="410468"/>
                  </a:cubicBezTo>
                  <a:cubicBezTo>
                    <a:pt x="238416" y="411674"/>
                    <a:pt x="236534" y="412472"/>
                    <a:pt x="235421" y="412861"/>
                  </a:cubicBezTo>
                  <a:cubicBezTo>
                    <a:pt x="233368" y="414354"/>
                    <a:pt x="227572" y="417905"/>
                    <a:pt x="218032" y="423515"/>
                  </a:cubicBezTo>
                  <a:lnTo>
                    <a:pt x="231558" y="627728"/>
                  </a:lnTo>
                  <a:lnTo>
                    <a:pt x="166326" y="649555"/>
                  </a:lnTo>
                  <a:lnTo>
                    <a:pt x="130036" y="194251"/>
                  </a:lnTo>
                  <a:lnTo>
                    <a:pt x="195268" y="172425"/>
                  </a:lnTo>
                  <a:lnTo>
                    <a:pt x="211688" y="370834"/>
                  </a:lnTo>
                  <a:cubicBezTo>
                    <a:pt x="223616" y="366842"/>
                    <a:pt x="235031" y="362217"/>
                    <a:pt x="245931" y="356958"/>
                  </a:cubicBezTo>
                  <a:cubicBezTo>
                    <a:pt x="256832" y="351699"/>
                    <a:pt x="267399" y="345745"/>
                    <a:pt x="277633" y="339097"/>
                  </a:cubicBezTo>
                  <a:cubicBezTo>
                    <a:pt x="298283" y="326546"/>
                    <a:pt x="321465" y="308312"/>
                    <a:pt x="347178" y="284396"/>
                  </a:cubicBezTo>
                  <a:cubicBezTo>
                    <a:pt x="359772" y="272559"/>
                    <a:pt x="370915" y="259696"/>
                    <a:pt x="380608" y="245808"/>
                  </a:cubicBezTo>
                  <a:cubicBezTo>
                    <a:pt x="390299" y="231920"/>
                    <a:pt x="398298" y="216886"/>
                    <a:pt x="404604" y="200705"/>
                  </a:cubicBezTo>
                  <a:cubicBezTo>
                    <a:pt x="417015" y="168345"/>
                    <a:pt x="419400" y="140951"/>
                    <a:pt x="411761" y="118522"/>
                  </a:cubicBezTo>
                  <a:cubicBezTo>
                    <a:pt x="405092" y="98188"/>
                    <a:pt x="386226" y="85964"/>
                    <a:pt x="355164" y="81850"/>
                  </a:cubicBezTo>
                  <a:cubicBezTo>
                    <a:pt x="324304" y="78340"/>
                    <a:pt x="278473" y="86691"/>
                    <a:pt x="217670" y="106901"/>
                  </a:cubicBezTo>
                  <a:cubicBezTo>
                    <a:pt x="182115" y="118664"/>
                    <a:pt x="153689" y="130055"/>
                    <a:pt x="132392" y="141077"/>
                  </a:cubicBezTo>
                  <a:cubicBezTo>
                    <a:pt x="111016" y="152259"/>
                    <a:pt x="92661" y="164042"/>
                    <a:pt x="77328" y="176426"/>
                  </a:cubicBezTo>
                  <a:lnTo>
                    <a:pt x="38690" y="205473"/>
                  </a:lnTo>
                  <a:cubicBezTo>
                    <a:pt x="28346" y="213098"/>
                    <a:pt x="18846" y="218426"/>
                    <a:pt x="10189" y="221457"/>
                  </a:cubicBezTo>
                  <a:cubicBezTo>
                    <a:pt x="6645" y="222509"/>
                    <a:pt x="4308" y="221142"/>
                    <a:pt x="3175" y="217356"/>
                  </a:cubicBezTo>
                  <a:lnTo>
                    <a:pt x="987" y="205999"/>
                  </a:lnTo>
                  <a:lnTo>
                    <a:pt x="1" y="188599"/>
                  </a:lnTo>
                  <a:cubicBezTo>
                    <a:pt x="-13" y="176515"/>
                    <a:pt x="12780" y="161757"/>
                    <a:pt x="38379" y="144326"/>
                  </a:cubicBezTo>
                  <a:cubicBezTo>
                    <a:pt x="63375" y="127903"/>
                    <a:pt x="96949" y="109415"/>
                    <a:pt x="139100" y="88864"/>
                  </a:cubicBezTo>
                  <a:cubicBezTo>
                    <a:pt x="160206" y="78578"/>
                    <a:pt x="181102" y="69168"/>
                    <a:pt x="201787" y="60635"/>
                  </a:cubicBezTo>
                  <a:cubicBezTo>
                    <a:pt x="222472" y="52102"/>
                    <a:pt x="243128" y="44385"/>
                    <a:pt x="263754" y="37483"/>
                  </a:cubicBezTo>
                  <a:cubicBezTo>
                    <a:pt x="289927" y="28591"/>
                    <a:pt x="316587" y="22358"/>
                    <a:pt x="343732" y="18782"/>
                  </a:cubicBezTo>
                  <a:cubicBezTo>
                    <a:pt x="370798" y="15367"/>
                    <a:pt x="397872" y="19203"/>
                    <a:pt x="424954" y="30290"/>
                  </a:cubicBezTo>
                  <a:close/>
                  <a:moveTo>
                    <a:pt x="842389" y="148847"/>
                  </a:moveTo>
                  <a:cubicBezTo>
                    <a:pt x="860345" y="152547"/>
                    <a:pt x="874530" y="158914"/>
                    <a:pt x="884947" y="167946"/>
                  </a:cubicBezTo>
                  <a:cubicBezTo>
                    <a:pt x="895112" y="177026"/>
                    <a:pt x="901220" y="187271"/>
                    <a:pt x="903272" y="198681"/>
                  </a:cubicBezTo>
                  <a:cubicBezTo>
                    <a:pt x="906448" y="215971"/>
                    <a:pt x="903419" y="231334"/>
                    <a:pt x="894186" y="244771"/>
                  </a:cubicBezTo>
                  <a:cubicBezTo>
                    <a:pt x="889278" y="251578"/>
                    <a:pt x="884350" y="257513"/>
                    <a:pt x="879401" y="262576"/>
                  </a:cubicBezTo>
                  <a:cubicBezTo>
                    <a:pt x="874452" y="267640"/>
                    <a:pt x="869352" y="271663"/>
                    <a:pt x="864102" y="274644"/>
                  </a:cubicBezTo>
                  <a:cubicBezTo>
                    <a:pt x="853829" y="281277"/>
                    <a:pt x="840496" y="286160"/>
                    <a:pt x="824106" y="289294"/>
                  </a:cubicBezTo>
                  <a:lnTo>
                    <a:pt x="827263" y="305809"/>
                  </a:lnTo>
                  <a:cubicBezTo>
                    <a:pt x="847556" y="302059"/>
                    <a:pt x="865459" y="306159"/>
                    <a:pt x="880971" y="318107"/>
                  </a:cubicBezTo>
                  <a:cubicBezTo>
                    <a:pt x="896584" y="329907"/>
                    <a:pt x="906535" y="346680"/>
                    <a:pt x="910821" y="368426"/>
                  </a:cubicBezTo>
                  <a:cubicBezTo>
                    <a:pt x="912625" y="377776"/>
                    <a:pt x="912344" y="386649"/>
                    <a:pt x="909977" y="395045"/>
                  </a:cubicBezTo>
                  <a:cubicBezTo>
                    <a:pt x="907610" y="403440"/>
                    <a:pt x="903100" y="411565"/>
                    <a:pt x="896448" y="419418"/>
                  </a:cubicBezTo>
                  <a:cubicBezTo>
                    <a:pt x="883021" y="435343"/>
                    <a:pt x="865571" y="448535"/>
                    <a:pt x="844097" y="458995"/>
                  </a:cubicBezTo>
                  <a:cubicBezTo>
                    <a:pt x="822849" y="469282"/>
                    <a:pt x="802154" y="476351"/>
                    <a:pt x="782010" y="480202"/>
                  </a:cubicBezTo>
                  <a:cubicBezTo>
                    <a:pt x="748205" y="486535"/>
                    <a:pt x="718578" y="486233"/>
                    <a:pt x="693129" y="479296"/>
                  </a:cubicBezTo>
                  <a:cubicBezTo>
                    <a:pt x="667729" y="472609"/>
                    <a:pt x="647225" y="463041"/>
                    <a:pt x="631617" y="450592"/>
                  </a:cubicBezTo>
                  <a:cubicBezTo>
                    <a:pt x="616592" y="437124"/>
                    <a:pt x="608003" y="424759"/>
                    <a:pt x="605851" y="413499"/>
                  </a:cubicBezTo>
                  <a:cubicBezTo>
                    <a:pt x="604947" y="408095"/>
                    <a:pt x="607925" y="404673"/>
                    <a:pt x="614782" y="403232"/>
                  </a:cubicBezTo>
                  <a:lnTo>
                    <a:pt x="664582" y="399159"/>
                  </a:lnTo>
                  <a:cubicBezTo>
                    <a:pt x="672942" y="417792"/>
                    <a:pt x="686216" y="431595"/>
                    <a:pt x="704401" y="440569"/>
                  </a:cubicBezTo>
                  <a:cubicBezTo>
                    <a:pt x="722588" y="449543"/>
                    <a:pt x="745255" y="451434"/>
                    <a:pt x="772406" y="446244"/>
                  </a:cubicBezTo>
                  <a:cubicBezTo>
                    <a:pt x="788146" y="443105"/>
                    <a:pt x="801884" y="437626"/>
                    <a:pt x="813617" y="429806"/>
                  </a:cubicBezTo>
                  <a:cubicBezTo>
                    <a:pt x="819464" y="425965"/>
                    <a:pt x="824583" y="421874"/>
                    <a:pt x="828973" y="417533"/>
                  </a:cubicBezTo>
                  <a:cubicBezTo>
                    <a:pt x="833363" y="413192"/>
                    <a:pt x="837212" y="408565"/>
                    <a:pt x="840521" y="403653"/>
                  </a:cubicBezTo>
                  <a:cubicBezTo>
                    <a:pt x="843491" y="398838"/>
                    <a:pt x="845469" y="393921"/>
                    <a:pt x="846455" y="388902"/>
                  </a:cubicBezTo>
                  <a:cubicBezTo>
                    <a:pt x="847441" y="383882"/>
                    <a:pt x="847398" y="378573"/>
                    <a:pt x="846328" y="372974"/>
                  </a:cubicBezTo>
                  <a:cubicBezTo>
                    <a:pt x="842453" y="352705"/>
                    <a:pt x="832220" y="339877"/>
                    <a:pt x="815627" y="334490"/>
                  </a:cubicBezTo>
                  <a:cubicBezTo>
                    <a:pt x="799183" y="329203"/>
                    <a:pt x="782403" y="328261"/>
                    <a:pt x="765286" y="331663"/>
                  </a:cubicBezTo>
                  <a:lnTo>
                    <a:pt x="757172" y="333993"/>
                  </a:lnTo>
                  <a:lnTo>
                    <a:pt x="747700" y="337359"/>
                  </a:lnTo>
                  <a:lnTo>
                    <a:pt x="739586" y="339689"/>
                  </a:lnTo>
                  <a:lnTo>
                    <a:pt x="737797" y="338474"/>
                  </a:lnTo>
                  <a:lnTo>
                    <a:pt x="736793" y="333219"/>
                  </a:lnTo>
                  <a:lnTo>
                    <a:pt x="732631" y="311449"/>
                  </a:lnTo>
                  <a:cubicBezTo>
                    <a:pt x="731190" y="304592"/>
                    <a:pt x="734524" y="300323"/>
                    <a:pt x="742633" y="298643"/>
                  </a:cubicBezTo>
                  <a:cubicBezTo>
                    <a:pt x="774788" y="292496"/>
                    <a:pt x="798807" y="282458"/>
                    <a:pt x="814689" y="268528"/>
                  </a:cubicBezTo>
                  <a:cubicBezTo>
                    <a:pt x="831466" y="255205"/>
                    <a:pt x="838142" y="239922"/>
                    <a:pt x="834716" y="222680"/>
                  </a:cubicBezTo>
                  <a:cubicBezTo>
                    <a:pt x="832127" y="209817"/>
                    <a:pt x="825017" y="199764"/>
                    <a:pt x="813387" y="192520"/>
                  </a:cubicBezTo>
                  <a:cubicBezTo>
                    <a:pt x="801901" y="186027"/>
                    <a:pt x="786324" y="184595"/>
                    <a:pt x="766656" y="188225"/>
                  </a:cubicBezTo>
                  <a:cubicBezTo>
                    <a:pt x="745488" y="192142"/>
                    <a:pt x="724126" y="201154"/>
                    <a:pt x="702571" y="215260"/>
                  </a:cubicBezTo>
                  <a:cubicBezTo>
                    <a:pt x="681165" y="229468"/>
                    <a:pt x="666195" y="244780"/>
                    <a:pt x="657661" y="261196"/>
                  </a:cubicBezTo>
                  <a:lnTo>
                    <a:pt x="650839" y="270282"/>
                  </a:lnTo>
                  <a:lnTo>
                    <a:pt x="649050" y="269067"/>
                  </a:lnTo>
                  <a:lnTo>
                    <a:pt x="648476" y="266065"/>
                  </a:lnTo>
                  <a:lnTo>
                    <a:pt x="647472" y="260810"/>
                  </a:lnTo>
                  <a:lnTo>
                    <a:pt x="642449" y="234535"/>
                  </a:lnTo>
                  <a:cubicBezTo>
                    <a:pt x="641525" y="229621"/>
                    <a:pt x="642825" y="224380"/>
                    <a:pt x="646348" y="218810"/>
                  </a:cubicBezTo>
                  <a:cubicBezTo>
                    <a:pt x="649871" y="213241"/>
                    <a:pt x="655560" y="207550"/>
                    <a:pt x="663413" y="201737"/>
                  </a:cubicBezTo>
                  <a:cubicBezTo>
                    <a:pt x="671289" y="195951"/>
                    <a:pt x="680079" y="190380"/>
                    <a:pt x="689787" y="185023"/>
                  </a:cubicBezTo>
                  <a:cubicBezTo>
                    <a:pt x="699495" y="179665"/>
                    <a:pt x="709931" y="174557"/>
                    <a:pt x="721096" y="169700"/>
                  </a:cubicBezTo>
                  <a:cubicBezTo>
                    <a:pt x="743262" y="160145"/>
                    <a:pt x="763302" y="153720"/>
                    <a:pt x="781218" y="150425"/>
                  </a:cubicBezTo>
                  <a:cubicBezTo>
                    <a:pt x="804341" y="145875"/>
                    <a:pt x="824731" y="145349"/>
                    <a:pt x="842389" y="148847"/>
                  </a:cubicBezTo>
                  <a:close/>
                  <a:moveTo>
                    <a:pt x="1288276" y="87696"/>
                  </a:moveTo>
                  <a:lnTo>
                    <a:pt x="1276311" y="168193"/>
                  </a:lnTo>
                  <a:lnTo>
                    <a:pt x="1264607" y="244049"/>
                  </a:lnTo>
                  <a:lnTo>
                    <a:pt x="1256824" y="299487"/>
                  </a:lnTo>
                  <a:cubicBezTo>
                    <a:pt x="1256164" y="306350"/>
                    <a:pt x="1255677" y="311273"/>
                    <a:pt x="1255362" y="314254"/>
                  </a:cubicBezTo>
                  <a:cubicBezTo>
                    <a:pt x="1255061" y="317363"/>
                    <a:pt x="1255306" y="321949"/>
                    <a:pt x="1256096" y="328013"/>
                  </a:cubicBezTo>
                  <a:cubicBezTo>
                    <a:pt x="1257410" y="340043"/>
                    <a:pt x="1262398" y="350518"/>
                    <a:pt x="1271061" y="359439"/>
                  </a:cubicBezTo>
                  <a:cubicBezTo>
                    <a:pt x="1279752" y="368612"/>
                    <a:pt x="1290182" y="372598"/>
                    <a:pt x="1302352" y="371397"/>
                  </a:cubicBezTo>
                  <a:cubicBezTo>
                    <a:pt x="1320728" y="369518"/>
                    <a:pt x="1345366" y="358113"/>
                    <a:pt x="1376268" y="337182"/>
                  </a:cubicBezTo>
                  <a:lnTo>
                    <a:pt x="1384127" y="331711"/>
                  </a:lnTo>
                  <a:lnTo>
                    <a:pt x="1390633" y="327925"/>
                  </a:lnTo>
                  <a:lnTo>
                    <a:pt x="1387651" y="342858"/>
                  </a:lnTo>
                  <a:cubicBezTo>
                    <a:pt x="1386315" y="350565"/>
                    <a:pt x="1383631" y="356496"/>
                    <a:pt x="1379601" y="360652"/>
                  </a:cubicBezTo>
                  <a:cubicBezTo>
                    <a:pt x="1374683" y="364905"/>
                    <a:pt x="1371161" y="367853"/>
                    <a:pt x="1369034" y="369495"/>
                  </a:cubicBezTo>
                  <a:cubicBezTo>
                    <a:pt x="1366794" y="371277"/>
                    <a:pt x="1354712" y="377979"/>
                    <a:pt x="1332788" y="389600"/>
                  </a:cubicBezTo>
                  <a:cubicBezTo>
                    <a:pt x="1310427" y="401910"/>
                    <a:pt x="1290185" y="408990"/>
                    <a:pt x="1272064" y="410841"/>
                  </a:cubicBezTo>
                  <a:cubicBezTo>
                    <a:pt x="1249411" y="413444"/>
                    <a:pt x="1232262" y="406604"/>
                    <a:pt x="1220616" y="390321"/>
                  </a:cubicBezTo>
                  <a:cubicBezTo>
                    <a:pt x="1208153" y="374768"/>
                    <a:pt x="1200594" y="354835"/>
                    <a:pt x="1197938" y="330522"/>
                  </a:cubicBezTo>
                  <a:cubicBezTo>
                    <a:pt x="1196055" y="314454"/>
                    <a:pt x="1201884" y="281014"/>
                    <a:pt x="1215427" y="230200"/>
                  </a:cubicBezTo>
                  <a:lnTo>
                    <a:pt x="1218312" y="221428"/>
                  </a:lnTo>
                  <a:lnTo>
                    <a:pt x="1225533" y="196036"/>
                  </a:lnTo>
                  <a:lnTo>
                    <a:pt x="1206539" y="198111"/>
                  </a:lnTo>
                  <a:lnTo>
                    <a:pt x="1191778" y="238935"/>
                  </a:lnTo>
                  <a:lnTo>
                    <a:pt x="1163787" y="313494"/>
                  </a:lnTo>
                  <a:cubicBezTo>
                    <a:pt x="1161383" y="319491"/>
                    <a:pt x="1159090" y="325187"/>
                    <a:pt x="1156908" y="330583"/>
                  </a:cubicBezTo>
                  <a:cubicBezTo>
                    <a:pt x="1154727" y="335979"/>
                    <a:pt x="1152582" y="341275"/>
                    <a:pt x="1150475" y="346471"/>
                  </a:cubicBezTo>
                  <a:cubicBezTo>
                    <a:pt x="1148385" y="351680"/>
                    <a:pt x="1145867" y="357369"/>
                    <a:pt x="1142921" y="363537"/>
                  </a:cubicBezTo>
                  <a:cubicBezTo>
                    <a:pt x="1139975" y="369706"/>
                    <a:pt x="1136421" y="376469"/>
                    <a:pt x="1132259" y="383827"/>
                  </a:cubicBezTo>
                  <a:cubicBezTo>
                    <a:pt x="1128137" y="391549"/>
                    <a:pt x="1123046" y="398320"/>
                    <a:pt x="1116987" y="404140"/>
                  </a:cubicBezTo>
                  <a:cubicBezTo>
                    <a:pt x="1110927" y="409959"/>
                    <a:pt x="1103730" y="415038"/>
                    <a:pt x="1095394" y="419377"/>
                  </a:cubicBezTo>
                  <a:cubicBezTo>
                    <a:pt x="1078680" y="428250"/>
                    <a:pt x="1058554" y="434037"/>
                    <a:pt x="1035015" y="436736"/>
                  </a:cubicBezTo>
                  <a:cubicBezTo>
                    <a:pt x="997673" y="440943"/>
                    <a:pt x="977327" y="428302"/>
                    <a:pt x="973978" y="398811"/>
                  </a:cubicBezTo>
                  <a:cubicBezTo>
                    <a:pt x="972361" y="382842"/>
                    <a:pt x="972300" y="370547"/>
                    <a:pt x="973793" y="361927"/>
                  </a:cubicBezTo>
                  <a:lnTo>
                    <a:pt x="1031535" y="355619"/>
                  </a:lnTo>
                  <a:cubicBezTo>
                    <a:pt x="1034152" y="378398"/>
                    <a:pt x="1043501" y="388910"/>
                    <a:pt x="1059583" y="387153"/>
                  </a:cubicBezTo>
                  <a:cubicBezTo>
                    <a:pt x="1063730" y="386700"/>
                    <a:pt x="1068038" y="385076"/>
                    <a:pt x="1072505" y="382282"/>
                  </a:cubicBezTo>
                  <a:cubicBezTo>
                    <a:pt x="1076973" y="379487"/>
                    <a:pt x="1081792" y="375501"/>
                    <a:pt x="1086961" y="370323"/>
                  </a:cubicBezTo>
                  <a:cubicBezTo>
                    <a:pt x="1097430" y="360594"/>
                    <a:pt x="1108797" y="345001"/>
                    <a:pt x="1121061" y="323543"/>
                  </a:cubicBezTo>
                  <a:cubicBezTo>
                    <a:pt x="1127231" y="312874"/>
                    <a:pt x="1134388" y="299791"/>
                    <a:pt x="1142529" y="284294"/>
                  </a:cubicBezTo>
                  <a:cubicBezTo>
                    <a:pt x="1150671" y="268796"/>
                    <a:pt x="1159609" y="250906"/>
                    <a:pt x="1169342" y="230622"/>
                  </a:cubicBezTo>
                  <a:lnTo>
                    <a:pt x="1188152" y="191663"/>
                  </a:lnTo>
                  <a:lnTo>
                    <a:pt x="1199516" y="161974"/>
                  </a:lnTo>
                  <a:lnTo>
                    <a:pt x="1222936" y="94833"/>
                  </a:lnTo>
                  <a:close/>
                  <a:moveTo>
                    <a:pt x="1695474" y="107631"/>
                  </a:moveTo>
                  <a:cubicBezTo>
                    <a:pt x="1684582" y="100452"/>
                    <a:pt x="1669654" y="97272"/>
                    <a:pt x="1650692" y="98091"/>
                  </a:cubicBezTo>
                  <a:cubicBezTo>
                    <a:pt x="1625626" y="99302"/>
                    <a:pt x="1601223" y="106986"/>
                    <a:pt x="1577482" y="121144"/>
                  </a:cubicBezTo>
                  <a:cubicBezTo>
                    <a:pt x="1553775" y="136066"/>
                    <a:pt x="1534414" y="154243"/>
                    <a:pt x="1519403" y="175674"/>
                  </a:cubicBezTo>
                  <a:cubicBezTo>
                    <a:pt x="1511848" y="186360"/>
                    <a:pt x="1505968" y="197069"/>
                    <a:pt x="1501762" y="207802"/>
                  </a:cubicBezTo>
                  <a:cubicBezTo>
                    <a:pt x="1497556" y="218534"/>
                    <a:pt x="1494920" y="229103"/>
                    <a:pt x="1493856" y="239509"/>
                  </a:cubicBezTo>
                  <a:lnTo>
                    <a:pt x="1512182" y="238717"/>
                  </a:lnTo>
                  <a:cubicBezTo>
                    <a:pt x="1558130" y="236859"/>
                    <a:pt x="1603382" y="227764"/>
                    <a:pt x="1647939" y="211431"/>
                  </a:cubicBezTo>
                  <a:cubicBezTo>
                    <a:pt x="1692524" y="195735"/>
                    <a:pt x="1714088" y="169558"/>
                    <a:pt x="1712631" y="132900"/>
                  </a:cubicBezTo>
                  <a:cubicBezTo>
                    <a:pt x="1712208" y="123101"/>
                    <a:pt x="1706489" y="114678"/>
                    <a:pt x="1695474" y="107631"/>
                  </a:cubicBezTo>
                  <a:close/>
                  <a:moveTo>
                    <a:pt x="1727356" y="66474"/>
                  </a:moveTo>
                  <a:cubicBezTo>
                    <a:pt x="1734757" y="68815"/>
                    <a:pt x="1741707" y="71798"/>
                    <a:pt x="1748207" y="75422"/>
                  </a:cubicBezTo>
                  <a:cubicBezTo>
                    <a:pt x="1754707" y="79046"/>
                    <a:pt x="1760569" y="83415"/>
                    <a:pt x="1765794" y="88528"/>
                  </a:cubicBezTo>
                  <a:cubicBezTo>
                    <a:pt x="1776305" y="98656"/>
                    <a:pt x="1781967" y="111672"/>
                    <a:pt x="1782782" y="127574"/>
                  </a:cubicBezTo>
                  <a:cubicBezTo>
                    <a:pt x="1784861" y="172747"/>
                    <a:pt x="1764535" y="203971"/>
                    <a:pt x="1721803" y="221245"/>
                  </a:cubicBezTo>
                  <a:cubicBezTo>
                    <a:pt x="1679061" y="238264"/>
                    <a:pt x="1646379" y="249111"/>
                    <a:pt x="1623759" y="253786"/>
                  </a:cubicBezTo>
                  <a:cubicBezTo>
                    <a:pt x="1601149" y="258715"/>
                    <a:pt x="1579635" y="262450"/>
                    <a:pt x="1559218" y="264990"/>
                  </a:cubicBezTo>
                  <a:cubicBezTo>
                    <a:pt x="1538539" y="267413"/>
                    <a:pt x="1516683" y="269123"/>
                    <a:pt x="1493648" y="270118"/>
                  </a:cubicBezTo>
                  <a:cubicBezTo>
                    <a:pt x="1494930" y="296837"/>
                    <a:pt x="1506224" y="316240"/>
                    <a:pt x="1527529" y="328324"/>
                  </a:cubicBezTo>
                  <a:cubicBezTo>
                    <a:pt x="1538086" y="334387"/>
                    <a:pt x="1549435" y="338837"/>
                    <a:pt x="1561574" y="341675"/>
                  </a:cubicBezTo>
                  <a:cubicBezTo>
                    <a:pt x="1573714" y="344514"/>
                    <a:pt x="1586831" y="345636"/>
                    <a:pt x="1600927" y="345043"/>
                  </a:cubicBezTo>
                  <a:cubicBezTo>
                    <a:pt x="1629948" y="343917"/>
                    <a:pt x="1660249" y="336997"/>
                    <a:pt x="1691830" y="324285"/>
                  </a:cubicBezTo>
                  <a:cubicBezTo>
                    <a:pt x="1722802" y="312237"/>
                    <a:pt x="1750239" y="298047"/>
                    <a:pt x="1774142" y="281714"/>
                  </a:cubicBezTo>
                  <a:lnTo>
                    <a:pt x="1775131" y="304621"/>
                  </a:lnTo>
                  <a:cubicBezTo>
                    <a:pt x="1775235" y="309972"/>
                    <a:pt x="1774160" y="314608"/>
                    <a:pt x="1771907" y="318531"/>
                  </a:cubicBezTo>
                  <a:cubicBezTo>
                    <a:pt x="1770812" y="320490"/>
                    <a:pt x="1767747" y="323300"/>
                    <a:pt x="1762709" y="326961"/>
                  </a:cubicBezTo>
                  <a:cubicBezTo>
                    <a:pt x="1757671" y="330621"/>
                    <a:pt x="1750853" y="335123"/>
                    <a:pt x="1742255" y="340467"/>
                  </a:cubicBezTo>
                  <a:cubicBezTo>
                    <a:pt x="1733656" y="345795"/>
                    <a:pt x="1723237" y="351058"/>
                    <a:pt x="1710998" y="356257"/>
                  </a:cubicBezTo>
                  <a:cubicBezTo>
                    <a:pt x="1698760" y="361455"/>
                    <a:pt x="1684896" y="366676"/>
                    <a:pt x="1669408" y="371920"/>
                  </a:cubicBezTo>
                  <a:cubicBezTo>
                    <a:pt x="1638497" y="382435"/>
                    <a:pt x="1608916" y="388303"/>
                    <a:pt x="1580663" y="389524"/>
                  </a:cubicBezTo>
                  <a:cubicBezTo>
                    <a:pt x="1537897" y="391244"/>
                    <a:pt x="1501525" y="381596"/>
                    <a:pt x="1471547" y="360578"/>
                  </a:cubicBezTo>
                  <a:cubicBezTo>
                    <a:pt x="1440932" y="339588"/>
                    <a:pt x="1424795" y="308410"/>
                    <a:pt x="1423135" y="267044"/>
                  </a:cubicBezTo>
                  <a:cubicBezTo>
                    <a:pt x="1422173" y="244773"/>
                    <a:pt x="1427967" y="219533"/>
                    <a:pt x="1440519" y="191323"/>
                  </a:cubicBezTo>
                  <a:cubicBezTo>
                    <a:pt x="1452345" y="164037"/>
                    <a:pt x="1480206" y="136058"/>
                    <a:pt x="1524103" y="107386"/>
                  </a:cubicBezTo>
                  <a:cubicBezTo>
                    <a:pt x="1568005" y="78841"/>
                    <a:pt x="1618593" y="63395"/>
                    <a:pt x="1675867" y="61048"/>
                  </a:cubicBezTo>
                  <a:cubicBezTo>
                    <a:pt x="1694823" y="60102"/>
                    <a:pt x="1711986" y="61910"/>
                    <a:pt x="1727356" y="66474"/>
                  </a:cubicBezTo>
                  <a:close/>
                  <a:moveTo>
                    <a:pt x="2391229" y="80243"/>
                  </a:moveTo>
                  <a:cubicBezTo>
                    <a:pt x="2401056" y="88189"/>
                    <a:pt x="2405824" y="99039"/>
                    <a:pt x="2405533" y="112793"/>
                  </a:cubicBezTo>
                  <a:cubicBezTo>
                    <a:pt x="2405414" y="116199"/>
                    <a:pt x="2404725" y="121020"/>
                    <a:pt x="2403469" y="127259"/>
                  </a:cubicBezTo>
                  <a:cubicBezTo>
                    <a:pt x="2402211" y="133497"/>
                    <a:pt x="2400476" y="141346"/>
                    <a:pt x="2398260" y="150804"/>
                  </a:cubicBezTo>
                  <a:cubicBezTo>
                    <a:pt x="2393220" y="169895"/>
                    <a:pt x="2382853" y="200675"/>
                    <a:pt x="2367161" y="243146"/>
                  </a:cubicBezTo>
                  <a:cubicBezTo>
                    <a:pt x="2351200" y="286118"/>
                    <a:pt x="2342971" y="313650"/>
                    <a:pt x="2342476" y="325742"/>
                  </a:cubicBezTo>
                  <a:cubicBezTo>
                    <a:pt x="2342166" y="340133"/>
                    <a:pt x="2350098" y="347511"/>
                    <a:pt x="2366272" y="347875"/>
                  </a:cubicBezTo>
                  <a:cubicBezTo>
                    <a:pt x="2379390" y="348146"/>
                    <a:pt x="2402255" y="342215"/>
                    <a:pt x="2434867" y="330080"/>
                  </a:cubicBezTo>
                  <a:lnTo>
                    <a:pt x="2430535" y="346770"/>
                  </a:lnTo>
                  <a:lnTo>
                    <a:pt x="2429610" y="352095"/>
                  </a:lnTo>
                  <a:lnTo>
                    <a:pt x="2427919" y="357396"/>
                  </a:lnTo>
                  <a:lnTo>
                    <a:pt x="2423937" y="362627"/>
                  </a:lnTo>
                  <a:lnTo>
                    <a:pt x="2416922" y="367002"/>
                  </a:lnTo>
                  <a:cubicBezTo>
                    <a:pt x="2410344" y="370625"/>
                    <a:pt x="2403492" y="373858"/>
                    <a:pt x="2396364" y="376699"/>
                  </a:cubicBezTo>
                  <a:cubicBezTo>
                    <a:pt x="2389236" y="379541"/>
                    <a:pt x="2381643" y="381987"/>
                    <a:pt x="2373584" y="384036"/>
                  </a:cubicBezTo>
                  <a:lnTo>
                    <a:pt x="2362796" y="386766"/>
                  </a:lnTo>
                  <a:cubicBezTo>
                    <a:pt x="2353644" y="390184"/>
                    <a:pt x="2341112" y="391587"/>
                    <a:pt x="2325200" y="390976"/>
                  </a:cubicBezTo>
                  <a:cubicBezTo>
                    <a:pt x="2319503" y="390787"/>
                    <a:pt x="2314131" y="389317"/>
                    <a:pt x="2309086" y="386567"/>
                  </a:cubicBezTo>
                  <a:cubicBezTo>
                    <a:pt x="2304040" y="383817"/>
                    <a:pt x="2299126" y="379877"/>
                    <a:pt x="2294343" y="374745"/>
                  </a:cubicBezTo>
                  <a:cubicBezTo>
                    <a:pt x="2284583" y="364636"/>
                    <a:pt x="2280008" y="347419"/>
                    <a:pt x="2280620" y="323097"/>
                  </a:cubicBezTo>
                  <a:cubicBezTo>
                    <a:pt x="2280933" y="316989"/>
                    <a:pt x="2283296" y="306356"/>
                    <a:pt x="2287707" y="291197"/>
                  </a:cubicBezTo>
                  <a:lnTo>
                    <a:pt x="2317926" y="202652"/>
                  </a:lnTo>
                  <a:cubicBezTo>
                    <a:pt x="2324608" y="184090"/>
                    <a:pt x="2329653" y="169014"/>
                    <a:pt x="2333064" y="157425"/>
                  </a:cubicBezTo>
                  <a:cubicBezTo>
                    <a:pt x="2336475" y="145836"/>
                    <a:pt x="2338245" y="137925"/>
                    <a:pt x="2338374" y="133691"/>
                  </a:cubicBezTo>
                  <a:cubicBezTo>
                    <a:pt x="2338745" y="121468"/>
                    <a:pt x="2331292" y="115124"/>
                    <a:pt x="2316013" y="114660"/>
                  </a:cubicBezTo>
                  <a:cubicBezTo>
                    <a:pt x="2310252" y="114469"/>
                    <a:pt x="2304163" y="115654"/>
                    <a:pt x="2297744" y="118215"/>
                  </a:cubicBezTo>
                  <a:cubicBezTo>
                    <a:pt x="2291326" y="120775"/>
                    <a:pt x="2284768" y="124813"/>
                    <a:pt x="2278069" y="130329"/>
                  </a:cubicBezTo>
                  <a:cubicBezTo>
                    <a:pt x="2263839" y="141493"/>
                    <a:pt x="2242014" y="163514"/>
                    <a:pt x="2212595" y="196392"/>
                  </a:cubicBezTo>
                  <a:cubicBezTo>
                    <a:pt x="2182544" y="229123"/>
                    <a:pt x="2158650" y="260512"/>
                    <a:pt x="2140914" y="290558"/>
                  </a:cubicBezTo>
                  <a:cubicBezTo>
                    <a:pt x="2122419" y="320454"/>
                    <a:pt x="2109283" y="350131"/>
                    <a:pt x="2101505" y="379588"/>
                  </a:cubicBezTo>
                  <a:lnTo>
                    <a:pt x="2043446" y="377824"/>
                  </a:lnTo>
                  <a:lnTo>
                    <a:pt x="2096755" y="183695"/>
                  </a:lnTo>
                  <a:lnTo>
                    <a:pt x="2104791" y="145707"/>
                  </a:lnTo>
                  <a:lnTo>
                    <a:pt x="2105024" y="138068"/>
                  </a:lnTo>
                  <a:cubicBezTo>
                    <a:pt x="2105635" y="122156"/>
                    <a:pt x="2098745" y="114045"/>
                    <a:pt x="2084353" y="113735"/>
                  </a:cubicBezTo>
                  <a:cubicBezTo>
                    <a:pt x="2069835" y="113421"/>
                    <a:pt x="2053498" y="122610"/>
                    <a:pt x="2035343" y="141302"/>
                  </a:cubicBezTo>
                  <a:cubicBezTo>
                    <a:pt x="2017192" y="159866"/>
                    <a:pt x="1998971" y="180723"/>
                    <a:pt x="1980680" y="203871"/>
                  </a:cubicBezTo>
                  <a:cubicBezTo>
                    <a:pt x="1962517" y="227022"/>
                    <a:pt x="1943045" y="255487"/>
                    <a:pt x="1922265" y="289264"/>
                  </a:cubicBezTo>
                  <a:cubicBezTo>
                    <a:pt x="1901358" y="323038"/>
                    <a:pt x="1887512" y="350909"/>
                    <a:pt x="1880727" y="372877"/>
                  </a:cubicBezTo>
                  <a:lnTo>
                    <a:pt x="1822667" y="371112"/>
                  </a:lnTo>
                  <a:lnTo>
                    <a:pt x="1908629" y="58692"/>
                  </a:lnTo>
                  <a:lnTo>
                    <a:pt x="1966688" y="60456"/>
                  </a:lnTo>
                  <a:lnTo>
                    <a:pt x="1912478" y="233912"/>
                  </a:lnTo>
                  <a:lnTo>
                    <a:pt x="1925465" y="234307"/>
                  </a:lnTo>
                  <a:cubicBezTo>
                    <a:pt x="1955101" y="190094"/>
                    <a:pt x="1986149" y="149747"/>
                    <a:pt x="2018608" y="113266"/>
                  </a:cubicBezTo>
                  <a:cubicBezTo>
                    <a:pt x="2050936" y="76909"/>
                    <a:pt x="2089189" y="59465"/>
                    <a:pt x="2133366" y="60935"/>
                  </a:cubicBezTo>
                  <a:cubicBezTo>
                    <a:pt x="2144193" y="61137"/>
                    <a:pt x="2153769" y="64741"/>
                    <a:pt x="2162094" y="71749"/>
                  </a:cubicBezTo>
                  <a:cubicBezTo>
                    <a:pt x="2170157" y="79003"/>
                    <a:pt x="2174678" y="89591"/>
                    <a:pt x="2175657" y="103512"/>
                  </a:cubicBezTo>
                  <a:lnTo>
                    <a:pt x="2174960" y="126430"/>
                  </a:lnTo>
                  <a:cubicBezTo>
                    <a:pt x="2173481" y="136341"/>
                    <a:pt x="2170708" y="147886"/>
                    <a:pt x="2166644" y="161064"/>
                  </a:cubicBezTo>
                  <a:cubicBezTo>
                    <a:pt x="2162579" y="174242"/>
                    <a:pt x="2157416" y="188964"/>
                    <a:pt x="2151155" y="205229"/>
                  </a:cubicBezTo>
                  <a:lnTo>
                    <a:pt x="2166434" y="205694"/>
                  </a:lnTo>
                  <a:lnTo>
                    <a:pt x="2186298" y="181064"/>
                  </a:lnTo>
                  <a:cubicBezTo>
                    <a:pt x="2206233" y="154143"/>
                    <a:pt x="2227556" y="131852"/>
                    <a:pt x="2250267" y="114191"/>
                  </a:cubicBezTo>
                  <a:cubicBezTo>
                    <a:pt x="2272215" y="96506"/>
                    <a:pt x="2291708" y="84100"/>
                    <a:pt x="2308747" y="76971"/>
                  </a:cubicBezTo>
                  <a:cubicBezTo>
                    <a:pt x="2325894" y="70483"/>
                    <a:pt x="2341027" y="67375"/>
                    <a:pt x="2354145" y="67646"/>
                  </a:cubicBezTo>
                  <a:cubicBezTo>
                    <a:pt x="2368532" y="68084"/>
                    <a:pt x="2380894" y="72283"/>
                    <a:pt x="2391229" y="80243"/>
                  </a:cubicBezTo>
                  <a:close/>
                  <a:moveTo>
                    <a:pt x="3416830" y="477862"/>
                  </a:moveTo>
                  <a:cubicBezTo>
                    <a:pt x="3422980" y="479856"/>
                    <a:pt x="3428199" y="482554"/>
                    <a:pt x="3432486" y="485953"/>
                  </a:cubicBezTo>
                  <a:cubicBezTo>
                    <a:pt x="3436774" y="489352"/>
                    <a:pt x="3440312" y="493513"/>
                    <a:pt x="3443101" y="498435"/>
                  </a:cubicBezTo>
                  <a:cubicBezTo>
                    <a:pt x="3445798" y="503695"/>
                    <a:pt x="3447302" y="509071"/>
                    <a:pt x="3447613" y="514561"/>
                  </a:cubicBezTo>
                  <a:cubicBezTo>
                    <a:pt x="3447925" y="520053"/>
                    <a:pt x="3447076" y="525870"/>
                    <a:pt x="3445066" y="532015"/>
                  </a:cubicBezTo>
                  <a:cubicBezTo>
                    <a:pt x="3439096" y="550835"/>
                    <a:pt x="3428479" y="562926"/>
                    <a:pt x="3413216" y="568287"/>
                  </a:cubicBezTo>
                  <a:cubicBezTo>
                    <a:pt x="3397951" y="573648"/>
                    <a:pt x="3383130" y="573929"/>
                    <a:pt x="3368750" y="569132"/>
                  </a:cubicBezTo>
                  <a:cubicBezTo>
                    <a:pt x="3364050" y="567624"/>
                    <a:pt x="3359872" y="565432"/>
                    <a:pt x="3356219" y="562557"/>
                  </a:cubicBezTo>
                  <a:cubicBezTo>
                    <a:pt x="3352565" y="559681"/>
                    <a:pt x="3349281" y="555971"/>
                    <a:pt x="3346370" y="551428"/>
                  </a:cubicBezTo>
                  <a:cubicBezTo>
                    <a:pt x="3340380" y="543058"/>
                    <a:pt x="3339096" y="533803"/>
                    <a:pt x="3342519" y="523664"/>
                  </a:cubicBezTo>
                  <a:cubicBezTo>
                    <a:pt x="3345858" y="513364"/>
                    <a:pt x="3351262" y="504136"/>
                    <a:pt x="3358729" y="495979"/>
                  </a:cubicBezTo>
                  <a:cubicBezTo>
                    <a:pt x="3366883" y="488178"/>
                    <a:pt x="3376020" y="482303"/>
                    <a:pt x="3386139" y="478353"/>
                  </a:cubicBezTo>
                  <a:cubicBezTo>
                    <a:pt x="3391163" y="476384"/>
                    <a:pt x="3396180" y="475366"/>
                    <a:pt x="3401190" y="475300"/>
                  </a:cubicBezTo>
                  <a:cubicBezTo>
                    <a:pt x="3406200" y="475234"/>
                    <a:pt x="3411414" y="476089"/>
                    <a:pt x="3416830" y="477862"/>
                  </a:cubicBezTo>
                  <a:close/>
                  <a:moveTo>
                    <a:pt x="2764946" y="163049"/>
                  </a:moveTo>
                  <a:cubicBezTo>
                    <a:pt x="2752055" y="158095"/>
                    <a:pt x="2739346" y="154893"/>
                    <a:pt x="2726818" y="153443"/>
                  </a:cubicBezTo>
                  <a:cubicBezTo>
                    <a:pt x="2698869" y="150080"/>
                    <a:pt x="2671894" y="154908"/>
                    <a:pt x="2645894" y="167928"/>
                  </a:cubicBezTo>
                  <a:cubicBezTo>
                    <a:pt x="2618995" y="180972"/>
                    <a:pt x="2596124" y="199099"/>
                    <a:pt x="2577279" y="222308"/>
                  </a:cubicBezTo>
                  <a:cubicBezTo>
                    <a:pt x="2558295" y="245629"/>
                    <a:pt x="2547238" y="270252"/>
                    <a:pt x="2544109" y="296178"/>
                  </a:cubicBezTo>
                  <a:cubicBezTo>
                    <a:pt x="2539116" y="339327"/>
                    <a:pt x="2551811" y="362596"/>
                    <a:pt x="2582194" y="365984"/>
                  </a:cubicBezTo>
                  <a:cubicBezTo>
                    <a:pt x="2608149" y="368860"/>
                    <a:pt x="2635582" y="362289"/>
                    <a:pt x="2664492" y="346272"/>
                  </a:cubicBezTo>
                  <a:cubicBezTo>
                    <a:pt x="2693121" y="330479"/>
                    <a:pt x="2719839" y="307925"/>
                    <a:pt x="2744647" y="278610"/>
                  </a:cubicBezTo>
                  <a:cubicBezTo>
                    <a:pt x="2769581" y="249309"/>
                    <a:pt x="2789420" y="217495"/>
                    <a:pt x="2804165" y="183168"/>
                  </a:cubicBezTo>
                  <a:cubicBezTo>
                    <a:pt x="2790910" y="174710"/>
                    <a:pt x="2777837" y="168003"/>
                    <a:pt x="2764946" y="163049"/>
                  </a:cubicBezTo>
                  <a:close/>
                  <a:moveTo>
                    <a:pt x="2886038" y="127246"/>
                  </a:moveTo>
                  <a:lnTo>
                    <a:pt x="2810102" y="324655"/>
                  </a:lnTo>
                  <a:cubicBezTo>
                    <a:pt x="2807381" y="331681"/>
                    <a:pt x="2805215" y="338483"/>
                    <a:pt x="2803605" y="345061"/>
                  </a:cubicBezTo>
                  <a:cubicBezTo>
                    <a:pt x="2801994" y="351639"/>
                    <a:pt x="2800865" y="357792"/>
                    <a:pt x="2800218" y="363519"/>
                  </a:cubicBezTo>
                  <a:cubicBezTo>
                    <a:pt x="2798159" y="380208"/>
                    <a:pt x="2805037" y="389467"/>
                    <a:pt x="2820854" y="391298"/>
                  </a:cubicBezTo>
                  <a:cubicBezTo>
                    <a:pt x="2828100" y="392121"/>
                    <a:pt x="2837364" y="391301"/>
                    <a:pt x="2848645" y="388840"/>
                  </a:cubicBezTo>
                  <a:cubicBezTo>
                    <a:pt x="2859925" y="386379"/>
                    <a:pt x="2873023" y="382349"/>
                    <a:pt x="2887936" y="376749"/>
                  </a:cubicBezTo>
                  <a:lnTo>
                    <a:pt x="2876829" y="406239"/>
                  </a:lnTo>
                  <a:cubicBezTo>
                    <a:pt x="2844689" y="430218"/>
                    <a:pt x="2810714" y="440135"/>
                    <a:pt x="2774904" y="435990"/>
                  </a:cubicBezTo>
                  <a:cubicBezTo>
                    <a:pt x="2759086" y="434159"/>
                    <a:pt x="2747885" y="429016"/>
                    <a:pt x="2741297" y="420560"/>
                  </a:cubicBezTo>
                  <a:cubicBezTo>
                    <a:pt x="2733966" y="411889"/>
                    <a:pt x="2731030" y="401804"/>
                    <a:pt x="2732489" y="390303"/>
                  </a:cubicBezTo>
                  <a:cubicBezTo>
                    <a:pt x="2735037" y="368286"/>
                    <a:pt x="2742988" y="346124"/>
                    <a:pt x="2756341" y="323818"/>
                  </a:cubicBezTo>
                  <a:lnTo>
                    <a:pt x="2744194" y="322413"/>
                  </a:lnTo>
                  <a:cubicBezTo>
                    <a:pt x="2730306" y="341579"/>
                    <a:pt x="2713266" y="358072"/>
                    <a:pt x="2693072" y="371892"/>
                  </a:cubicBezTo>
                  <a:cubicBezTo>
                    <a:pt x="2673030" y="386628"/>
                    <a:pt x="2654698" y="396560"/>
                    <a:pt x="2638075" y="401688"/>
                  </a:cubicBezTo>
                  <a:cubicBezTo>
                    <a:pt x="2629672" y="404210"/>
                    <a:pt x="2621799" y="406313"/>
                    <a:pt x="2614455" y="407995"/>
                  </a:cubicBezTo>
                  <a:cubicBezTo>
                    <a:pt x="2607111" y="409678"/>
                    <a:pt x="2600509" y="410773"/>
                    <a:pt x="2594648" y="411281"/>
                  </a:cubicBezTo>
                  <a:cubicBezTo>
                    <a:pt x="2582981" y="412367"/>
                    <a:pt x="2572205" y="412402"/>
                    <a:pt x="2562321" y="411387"/>
                  </a:cubicBezTo>
                  <a:cubicBezTo>
                    <a:pt x="2546031" y="409485"/>
                    <a:pt x="2532036" y="405204"/>
                    <a:pt x="2520336" y="398545"/>
                  </a:cubicBezTo>
                  <a:cubicBezTo>
                    <a:pt x="2508637" y="391885"/>
                    <a:pt x="2499031" y="382919"/>
                    <a:pt x="2491519" y="371647"/>
                  </a:cubicBezTo>
                  <a:cubicBezTo>
                    <a:pt x="2483955" y="360417"/>
                    <a:pt x="2478670" y="348200"/>
                    <a:pt x="2475661" y="334996"/>
                  </a:cubicBezTo>
                  <a:cubicBezTo>
                    <a:pt x="2472653" y="321793"/>
                    <a:pt x="2472040" y="307424"/>
                    <a:pt x="2473822" y="291890"/>
                  </a:cubicBezTo>
                  <a:cubicBezTo>
                    <a:pt x="2477108" y="262392"/>
                    <a:pt x="2487387" y="235627"/>
                    <a:pt x="2504658" y="211595"/>
                  </a:cubicBezTo>
                  <a:cubicBezTo>
                    <a:pt x="2513290" y="199883"/>
                    <a:pt x="2522684" y="189076"/>
                    <a:pt x="2532838" y="179175"/>
                  </a:cubicBezTo>
                  <a:cubicBezTo>
                    <a:pt x="2542992" y="169275"/>
                    <a:pt x="2554086" y="160396"/>
                    <a:pt x="2566120" y="152540"/>
                  </a:cubicBezTo>
                  <a:cubicBezTo>
                    <a:pt x="2577763" y="145008"/>
                    <a:pt x="2589877" y="138395"/>
                    <a:pt x="2602461" y="132703"/>
                  </a:cubicBezTo>
                  <a:cubicBezTo>
                    <a:pt x="2615046" y="127010"/>
                    <a:pt x="2628079" y="122428"/>
                    <a:pt x="2641560" y="118955"/>
                  </a:cubicBezTo>
                  <a:cubicBezTo>
                    <a:pt x="2668531" y="111946"/>
                    <a:pt x="2692653" y="109609"/>
                    <a:pt x="2713925" y="111942"/>
                  </a:cubicBezTo>
                  <a:cubicBezTo>
                    <a:pt x="2729996" y="113802"/>
                    <a:pt x="2747701" y="118159"/>
                    <a:pt x="2767040" y="125014"/>
                  </a:cubicBezTo>
                  <a:cubicBezTo>
                    <a:pt x="2776963" y="128888"/>
                    <a:pt x="2786118" y="133153"/>
                    <a:pt x="2794507" y="137811"/>
                  </a:cubicBezTo>
                  <a:cubicBezTo>
                    <a:pt x="2802897" y="142468"/>
                    <a:pt x="2810636" y="147339"/>
                    <a:pt x="2817725" y="152423"/>
                  </a:cubicBezTo>
                  <a:lnTo>
                    <a:pt x="2829096" y="120655"/>
                  </a:lnTo>
                  <a:close/>
                  <a:moveTo>
                    <a:pt x="3329436" y="213357"/>
                  </a:moveTo>
                  <a:lnTo>
                    <a:pt x="3233841" y="403512"/>
                  </a:lnTo>
                  <a:cubicBezTo>
                    <a:pt x="3224421" y="421984"/>
                    <a:pt x="3218627" y="436134"/>
                    <a:pt x="3216461" y="445962"/>
                  </a:cubicBezTo>
                  <a:cubicBezTo>
                    <a:pt x="3215164" y="452848"/>
                    <a:pt x="3215222" y="458844"/>
                    <a:pt x="3216637" y="463951"/>
                  </a:cubicBezTo>
                  <a:cubicBezTo>
                    <a:pt x="3217188" y="466781"/>
                    <a:pt x="3218502" y="469231"/>
                    <a:pt x="3220576" y="471303"/>
                  </a:cubicBezTo>
                  <a:cubicBezTo>
                    <a:pt x="3222651" y="473376"/>
                    <a:pt x="3225655" y="475202"/>
                    <a:pt x="3229588" y="476781"/>
                  </a:cubicBezTo>
                  <a:lnTo>
                    <a:pt x="3240814" y="479106"/>
                  </a:lnTo>
                  <a:cubicBezTo>
                    <a:pt x="3244686" y="479258"/>
                    <a:pt x="3251938" y="478159"/>
                    <a:pt x="3262572" y="475809"/>
                  </a:cubicBezTo>
                  <a:cubicBezTo>
                    <a:pt x="3273231" y="473334"/>
                    <a:pt x="3287349" y="469235"/>
                    <a:pt x="3304926" y="463510"/>
                  </a:cubicBezTo>
                  <a:lnTo>
                    <a:pt x="3300869" y="486865"/>
                  </a:lnTo>
                  <a:cubicBezTo>
                    <a:pt x="3299869" y="491764"/>
                    <a:pt x="3295624" y="496088"/>
                    <a:pt x="3288131" y="499837"/>
                  </a:cubicBezTo>
                  <a:cubicBezTo>
                    <a:pt x="3280639" y="503586"/>
                    <a:pt x="3269845" y="506553"/>
                    <a:pt x="3255749" y="508738"/>
                  </a:cubicBezTo>
                  <a:cubicBezTo>
                    <a:pt x="3241610" y="510899"/>
                    <a:pt x="3228929" y="512141"/>
                    <a:pt x="3217707" y="512467"/>
                  </a:cubicBezTo>
                  <a:cubicBezTo>
                    <a:pt x="3206485" y="512793"/>
                    <a:pt x="3196927" y="512146"/>
                    <a:pt x="3189034" y="510527"/>
                  </a:cubicBezTo>
                  <a:cubicBezTo>
                    <a:pt x="3173318" y="507271"/>
                    <a:pt x="3161963" y="501796"/>
                    <a:pt x="3154972" y="494104"/>
                  </a:cubicBezTo>
                  <a:cubicBezTo>
                    <a:pt x="3147231" y="486256"/>
                    <a:pt x="3144447" y="477093"/>
                    <a:pt x="3146618" y="466616"/>
                  </a:cubicBezTo>
                  <a:cubicBezTo>
                    <a:pt x="3150283" y="449553"/>
                    <a:pt x="3159537" y="426233"/>
                    <a:pt x="3174380" y="396657"/>
                  </a:cubicBezTo>
                  <a:lnTo>
                    <a:pt x="3186826" y="374258"/>
                  </a:lnTo>
                  <a:cubicBezTo>
                    <a:pt x="3195189" y="357128"/>
                    <a:pt x="3207023" y="336425"/>
                    <a:pt x="3222330" y="312147"/>
                  </a:cubicBezTo>
                  <a:lnTo>
                    <a:pt x="3208858" y="309357"/>
                  </a:lnTo>
                  <a:lnTo>
                    <a:pt x="3168534" y="353297"/>
                  </a:lnTo>
                  <a:cubicBezTo>
                    <a:pt x="3152559" y="369500"/>
                    <a:pt x="3132750" y="387251"/>
                    <a:pt x="3109109" y="406549"/>
                  </a:cubicBezTo>
                  <a:cubicBezTo>
                    <a:pt x="3084869" y="425593"/>
                    <a:pt x="3059831" y="440960"/>
                    <a:pt x="3033994" y="452648"/>
                  </a:cubicBezTo>
                  <a:cubicBezTo>
                    <a:pt x="3008131" y="464461"/>
                    <a:pt x="2983973" y="468042"/>
                    <a:pt x="2961522" y="463391"/>
                  </a:cubicBezTo>
                  <a:cubicBezTo>
                    <a:pt x="2942786" y="459639"/>
                    <a:pt x="2930013" y="449708"/>
                    <a:pt x="2923204" y="433597"/>
                  </a:cubicBezTo>
                  <a:cubicBezTo>
                    <a:pt x="2919431" y="425433"/>
                    <a:pt x="2917066" y="417073"/>
                    <a:pt x="2916107" y="408516"/>
                  </a:cubicBezTo>
                  <a:cubicBezTo>
                    <a:pt x="2915148" y="399959"/>
                    <a:pt x="2915634" y="391019"/>
                    <a:pt x="2917566" y="381695"/>
                  </a:cubicBezTo>
                  <a:lnTo>
                    <a:pt x="2923223" y="365696"/>
                  </a:lnTo>
                  <a:lnTo>
                    <a:pt x="2935978" y="341801"/>
                  </a:lnTo>
                  <a:lnTo>
                    <a:pt x="2948114" y="320899"/>
                  </a:lnTo>
                  <a:lnTo>
                    <a:pt x="3042050" y="153816"/>
                  </a:lnTo>
                  <a:lnTo>
                    <a:pt x="3098928" y="165600"/>
                  </a:lnTo>
                  <a:lnTo>
                    <a:pt x="3002228" y="342257"/>
                  </a:lnTo>
                  <a:cubicBezTo>
                    <a:pt x="2989912" y="364032"/>
                    <a:pt x="2982655" y="380220"/>
                    <a:pt x="2980458" y="390823"/>
                  </a:cubicBezTo>
                  <a:cubicBezTo>
                    <a:pt x="2976991" y="408186"/>
                    <a:pt x="2982417" y="418416"/>
                    <a:pt x="2996735" y="421513"/>
                  </a:cubicBezTo>
                  <a:cubicBezTo>
                    <a:pt x="3014847" y="425136"/>
                    <a:pt x="3034962" y="420978"/>
                    <a:pt x="3057078" y="409038"/>
                  </a:cubicBezTo>
                  <a:cubicBezTo>
                    <a:pt x="3079195" y="397099"/>
                    <a:pt x="3112632" y="373847"/>
                    <a:pt x="3157389" y="339280"/>
                  </a:cubicBezTo>
                  <a:cubicBezTo>
                    <a:pt x="3201995" y="304812"/>
                    <a:pt x="3240384" y="258910"/>
                    <a:pt x="3272557" y="201572"/>
                  </a:cubicBezTo>
                  <a:close/>
                  <a:moveTo>
                    <a:pt x="3634167" y="157053"/>
                  </a:moveTo>
                  <a:cubicBezTo>
                    <a:pt x="3645839" y="160705"/>
                    <a:pt x="3651105" y="164287"/>
                    <a:pt x="3649965" y="167801"/>
                  </a:cubicBezTo>
                  <a:lnTo>
                    <a:pt x="3641143" y="182616"/>
                  </a:lnTo>
                  <a:lnTo>
                    <a:pt x="3470079" y="427639"/>
                  </a:lnTo>
                  <a:lnTo>
                    <a:pt x="3433729" y="415850"/>
                  </a:lnTo>
                  <a:cubicBezTo>
                    <a:pt x="3429973" y="414632"/>
                    <a:pt x="3428505" y="412549"/>
                    <a:pt x="3429327" y="409601"/>
                  </a:cubicBezTo>
                  <a:lnTo>
                    <a:pt x="3432668" y="404257"/>
                  </a:lnTo>
                  <a:lnTo>
                    <a:pt x="3435301" y="401094"/>
                  </a:lnTo>
                  <a:lnTo>
                    <a:pt x="3570210" y="168449"/>
                  </a:lnTo>
                  <a:lnTo>
                    <a:pt x="3582137" y="149017"/>
                  </a:lnTo>
                  <a:cubicBezTo>
                    <a:pt x="3583450" y="147032"/>
                    <a:pt x="3585854" y="145401"/>
                    <a:pt x="3589348" y="144124"/>
                  </a:cubicBezTo>
                  <a:lnTo>
                    <a:pt x="3602906" y="146914"/>
                  </a:lnTo>
                  <a:close/>
                  <a:moveTo>
                    <a:pt x="3363217" y="31469"/>
                  </a:moveTo>
                  <a:lnTo>
                    <a:pt x="3361538" y="35804"/>
                  </a:lnTo>
                  <a:lnTo>
                    <a:pt x="3360014" y="39391"/>
                  </a:lnTo>
                  <a:lnTo>
                    <a:pt x="3355625" y="45507"/>
                  </a:lnTo>
                  <a:lnTo>
                    <a:pt x="3336545" y="73555"/>
                  </a:lnTo>
                  <a:cubicBezTo>
                    <a:pt x="3333959" y="75361"/>
                    <a:pt x="3329192" y="78276"/>
                    <a:pt x="3322245" y="82300"/>
                  </a:cubicBezTo>
                  <a:cubicBezTo>
                    <a:pt x="3314398" y="86268"/>
                    <a:pt x="3301363" y="92674"/>
                    <a:pt x="3283140" y="101517"/>
                  </a:cubicBezTo>
                  <a:cubicBezTo>
                    <a:pt x="3264039" y="110828"/>
                    <a:pt x="3247804" y="117611"/>
                    <a:pt x="3234434" y="121866"/>
                  </a:cubicBezTo>
                  <a:cubicBezTo>
                    <a:pt x="3220784" y="126843"/>
                    <a:pt x="3210530" y="128621"/>
                    <a:pt x="3203669" y="127200"/>
                  </a:cubicBezTo>
                  <a:cubicBezTo>
                    <a:pt x="3197806" y="125985"/>
                    <a:pt x="3188759" y="119428"/>
                    <a:pt x="3176524" y="107527"/>
                  </a:cubicBezTo>
                  <a:cubicBezTo>
                    <a:pt x="3170313" y="101557"/>
                    <a:pt x="3164461" y="95271"/>
                    <a:pt x="3158967" y="88669"/>
                  </a:cubicBezTo>
                  <a:cubicBezTo>
                    <a:pt x="3153472" y="82067"/>
                    <a:pt x="3148524" y="75188"/>
                    <a:pt x="3144119" y="68031"/>
                  </a:cubicBezTo>
                  <a:cubicBezTo>
                    <a:pt x="3135095" y="54453"/>
                    <a:pt x="3131373" y="43535"/>
                    <a:pt x="3132953" y="35277"/>
                  </a:cubicBezTo>
                  <a:cubicBezTo>
                    <a:pt x="3134069" y="29264"/>
                    <a:pt x="3137366" y="22142"/>
                    <a:pt x="3142844" y="13911"/>
                  </a:cubicBezTo>
                  <a:cubicBezTo>
                    <a:pt x="3148008" y="4053"/>
                    <a:pt x="3152088" y="-565"/>
                    <a:pt x="3155081" y="55"/>
                  </a:cubicBezTo>
                  <a:cubicBezTo>
                    <a:pt x="3155745" y="615"/>
                    <a:pt x="3156390" y="1269"/>
                    <a:pt x="3157016" y="2017"/>
                  </a:cubicBezTo>
                  <a:cubicBezTo>
                    <a:pt x="3157642" y="2765"/>
                    <a:pt x="3158287" y="3418"/>
                    <a:pt x="3158951" y="3979"/>
                  </a:cubicBezTo>
                  <a:cubicBezTo>
                    <a:pt x="3160142" y="5136"/>
                    <a:pt x="3162816" y="8552"/>
                    <a:pt x="3166975" y="14227"/>
                  </a:cubicBezTo>
                  <a:cubicBezTo>
                    <a:pt x="3170685" y="19549"/>
                    <a:pt x="3175879" y="27129"/>
                    <a:pt x="3182557" y="36968"/>
                  </a:cubicBezTo>
                  <a:cubicBezTo>
                    <a:pt x="3189109" y="46781"/>
                    <a:pt x="3195895" y="55472"/>
                    <a:pt x="3202912" y="63040"/>
                  </a:cubicBezTo>
                  <a:cubicBezTo>
                    <a:pt x="3209651" y="71331"/>
                    <a:pt x="3216712" y="76176"/>
                    <a:pt x="3224097" y="77576"/>
                  </a:cubicBezTo>
                  <a:cubicBezTo>
                    <a:pt x="3236919" y="80363"/>
                    <a:pt x="3260595" y="74081"/>
                    <a:pt x="3295126" y="58730"/>
                  </a:cubicBezTo>
                  <a:cubicBezTo>
                    <a:pt x="3311993" y="50939"/>
                    <a:pt x="3325250" y="45035"/>
                    <a:pt x="3334896" y="41017"/>
                  </a:cubicBezTo>
                  <a:cubicBezTo>
                    <a:pt x="3344541" y="36999"/>
                    <a:pt x="3350429" y="34641"/>
                    <a:pt x="3352557" y="33943"/>
                  </a:cubicBezTo>
                  <a:cubicBezTo>
                    <a:pt x="3354614" y="33589"/>
                    <a:pt x="3356578" y="33216"/>
                    <a:pt x="3358448" y="32823"/>
                  </a:cubicBezTo>
                  <a:cubicBezTo>
                    <a:pt x="3360318" y="32429"/>
                    <a:pt x="3361908" y="31978"/>
                    <a:pt x="3363217" y="314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39988" dirty="0">
                <a:solidFill>
                  <a:prstClr val="white"/>
                </a:solidFill>
              </a:endParaRP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1" y="6596607"/>
            <a:ext cx="12192000" cy="719813"/>
          </a:xfrm>
          <a:prstGeom prst="rect">
            <a:avLst/>
          </a:prstGeom>
          <a:gradFill flip="none" rotWithShape="1">
            <a:gsLst>
              <a:gs pos="42000">
                <a:srgbClr val="014F86">
                  <a:alpha val="49000"/>
                </a:srgbClr>
              </a:gs>
              <a:gs pos="85000">
                <a:srgbClr val="1C79C9">
                  <a:alpha val="5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799"/>
          </a:p>
        </p:txBody>
      </p:sp>
      <p:sp>
        <p:nvSpPr>
          <p:cNvPr id="75" name="Прямоугольник 74"/>
          <p:cNvSpPr/>
          <p:nvPr/>
        </p:nvSpPr>
        <p:spPr>
          <a:xfrm>
            <a:off x="1" y="6308650"/>
            <a:ext cx="12192000" cy="719813"/>
          </a:xfrm>
          <a:prstGeom prst="rect">
            <a:avLst/>
          </a:prstGeom>
          <a:gradFill flip="none" rotWithShape="1">
            <a:gsLst>
              <a:gs pos="42000">
                <a:srgbClr val="014F86">
                  <a:alpha val="49000"/>
                </a:srgbClr>
              </a:gs>
              <a:gs pos="85000">
                <a:srgbClr val="1C79C9">
                  <a:alpha val="5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799"/>
          </a:p>
        </p:txBody>
      </p:sp>
      <p:sp>
        <p:nvSpPr>
          <p:cNvPr id="76" name="Прямоугольник 75"/>
          <p:cNvSpPr/>
          <p:nvPr/>
        </p:nvSpPr>
        <p:spPr>
          <a:xfrm>
            <a:off x="1" y="5948500"/>
            <a:ext cx="12192000" cy="899766"/>
          </a:xfrm>
          <a:prstGeom prst="rect">
            <a:avLst/>
          </a:prstGeom>
          <a:gradFill flip="none" rotWithShape="1">
            <a:gsLst>
              <a:gs pos="42000">
                <a:srgbClr val="014F86">
                  <a:alpha val="49000"/>
                </a:srgbClr>
              </a:gs>
              <a:gs pos="85000">
                <a:srgbClr val="1C79C9">
                  <a:alpha val="5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799"/>
          </a:p>
        </p:txBody>
      </p:sp>
      <p:pic>
        <p:nvPicPr>
          <p:cNvPr id="2" name="Рисунок 1" descr="Изображение выглядит как шаблон, прямоугольный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1C3023B9-E1AF-85EB-D761-3965CB1EF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2" y="1199553"/>
            <a:ext cx="1612480" cy="1637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98819-9136-8970-EB64-126429CF6D58}"/>
              </a:ext>
            </a:extLst>
          </p:cNvPr>
          <p:cNvSpPr txBox="1"/>
          <p:nvPr/>
        </p:nvSpPr>
        <p:spPr>
          <a:xfrm>
            <a:off x="2640516" y="1773497"/>
            <a:ext cx="8663734" cy="646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799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Федеральном реестре кризисных психологов </a:t>
            </a:r>
            <a:br>
              <a:rPr lang="ru-RU" sz="1799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99" dirty="0">
                <a:latin typeface="Arial" panose="020B0604020202020204" pitchFamily="34" charset="0"/>
                <a:cs typeface="Arial" panose="020B0604020202020204" pitchFamily="34" charset="0"/>
              </a:rPr>
              <a:t>в системе образования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06A72-D4A6-99B3-06CA-15FB2DEB7A45}"/>
              </a:ext>
            </a:extLst>
          </p:cNvPr>
          <p:cNvSpPr txBox="1"/>
          <p:nvPr/>
        </p:nvSpPr>
        <p:spPr>
          <a:xfrm>
            <a:off x="2208580" y="3670118"/>
            <a:ext cx="6497332" cy="120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7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Анкета для специалистов, желающих войти или вошедших в </a:t>
            </a:r>
            <a:r>
              <a:rPr lang="ru-RU" sz="1799" dirty="0">
                <a:latin typeface="Arial" panose="020B0604020202020204" pitchFamily="34" charset="0"/>
                <a:cs typeface="Arial" panose="020B0604020202020204" pitchFamily="34" charset="0"/>
              </a:rPr>
              <a:t>реестр педагогов-психологов, имеющих компетенции по оказанию экстренной и кризисной психологической помощи участникам образовательных отношений </a:t>
            </a:r>
          </a:p>
        </p:txBody>
      </p:sp>
      <p:pic>
        <p:nvPicPr>
          <p:cNvPr id="9" name="Рисунок 8" descr="Изображение выглядит как шаблон, прямоугольный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BDF7CF4B-8A27-A152-EC34-8CF12A5A8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65" y="3429000"/>
            <a:ext cx="1612480" cy="1637873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CF107C09-8239-A948-7A37-9F64A8863B5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07670" y="23152"/>
            <a:ext cx="1154167" cy="6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0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>
            <a:off x="4024692" y="227389"/>
            <a:ext cx="2665508" cy="7384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Вход на портал</a:t>
            </a:r>
            <a:endParaRPr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Google Shape;215;p7">
            <a:extLst>
              <a:ext uri="{FF2B5EF4-FFF2-40B4-BE49-F238E27FC236}">
                <a16:creationId xmlns:a16="http://schemas.microsoft.com/office/drawing/2014/main" id="{D57DBAAF-ED1C-401E-8BE7-E8541CFB8575}"/>
              </a:ext>
            </a:extLst>
          </p:cNvPr>
          <p:cNvSpPr/>
          <p:nvPr/>
        </p:nvSpPr>
        <p:spPr>
          <a:xfrm>
            <a:off x="1647960" y="1697413"/>
            <a:ext cx="990942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400"/>
            <a:r>
              <a:rPr lang="ru-RU" sz="2000" dirty="0">
                <a:solidFill>
                  <a:srgbClr val="212529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Разработка </a:t>
            </a:r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концепции создания цифровой платформы, предназначенной для оказания психологической помощи несовершеннолетним гражданам, их родителям </a:t>
            </a:r>
            <a:b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</a:br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(законным представителям (в рамках национального проекта «Образование»))</a:t>
            </a:r>
            <a:endParaRPr sz="1600" dirty="0">
              <a:solidFill>
                <a:prstClr val="black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algn="just" defTabSz="914400"/>
            <a:endParaRPr dirty="0">
              <a:solidFill>
                <a:prstClr val="black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  <p:pic>
        <p:nvPicPr>
          <p:cNvPr id="14" name="Google Shape;217;p7" descr="Диаграмма принятия решений">
            <a:extLst>
              <a:ext uri="{FF2B5EF4-FFF2-40B4-BE49-F238E27FC236}">
                <a16:creationId xmlns:a16="http://schemas.microsoft.com/office/drawing/2014/main" id="{6E148CFA-3DBB-4BBB-94F8-1F5F1DE0D63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70AD47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34517" y="1764088"/>
            <a:ext cx="1159272" cy="11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8;p7">
            <a:extLst>
              <a:ext uri="{FF2B5EF4-FFF2-40B4-BE49-F238E27FC236}">
                <a16:creationId xmlns:a16="http://schemas.microsoft.com/office/drawing/2014/main" id="{55DEF558-D291-4B85-95DC-2DCA04931E77}"/>
              </a:ext>
            </a:extLst>
          </p:cNvPr>
          <p:cNvSpPr/>
          <p:nvPr/>
        </p:nvSpPr>
        <p:spPr>
          <a:xfrm>
            <a:off x="7064132" y="4013200"/>
            <a:ext cx="3603868" cy="788610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Экстренная психологическая помощь</a:t>
            </a:r>
            <a:endParaRPr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Google Shape;219;p7">
            <a:extLst>
              <a:ext uri="{FF2B5EF4-FFF2-40B4-BE49-F238E27FC236}">
                <a16:creationId xmlns:a16="http://schemas.microsoft.com/office/drawing/2014/main" id="{C0BD61AA-3ACE-4DD1-9880-648A9F9972C9}"/>
              </a:ext>
            </a:extLst>
          </p:cNvPr>
          <p:cNvSpPr/>
          <p:nvPr/>
        </p:nvSpPr>
        <p:spPr>
          <a:xfrm>
            <a:off x="1865816" y="4013200"/>
            <a:ext cx="3069743" cy="817595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Психологическая помощь</a:t>
            </a:r>
            <a:endParaRPr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Google Shape;220;p7">
            <a:extLst>
              <a:ext uri="{FF2B5EF4-FFF2-40B4-BE49-F238E27FC236}">
                <a16:creationId xmlns:a16="http://schemas.microsoft.com/office/drawing/2014/main" id="{0131F3BF-FE7E-4CEC-8EC5-4472DECB72E1}"/>
              </a:ext>
            </a:extLst>
          </p:cNvPr>
          <p:cNvSpPr/>
          <p:nvPr/>
        </p:nvSpPr>
        <p:spPr>
          <a:xfrm>
            <a:off x="3400686" y="2977505"/>
            <a:ext cx="5044813" cy="7712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3AB46"/>
                </a:solidFill>
                <a:effectLst/>
                <a:uLnTx/>
                <a:uFillTx/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Архитектура Цифровой платформы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3AB46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8" name="Google Shape;221;p7">
            <a:extLst>
              <a:ext uri="{FF2B5EF4-FFF2-40B4-BE49-F238E27FC236}">
                <a16:creationId xmlns:a16="http://schemas.microsoft.com/office/drawing/2014/main" id="{88360AE8-BB37-4A82-8C6D-69F82E3723A4}"/>
              </a:ext>
            </a:extLst>
          </p:cNvPr>
          <p:cNvCxnSpPr>
            <a:stCxn id="17" idx="2"/>
          </p:cNvCxnSpPr>
          <p:nvPr/>
        </p:nvCxnSpPr>
        <p:spPr>
          <a:xfrm rot="16200000" flipH="1">
            <a:off x="6106769" y="3565030"/>
            <a:ext cx="773700" cy="1141052"/>
          </a:xfrm>
          <a:prstGeom prst="bent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none" w="sm" len="sm"/>
            <a:tailEnd type="triangle" w="med" len="med"/>
          </a:ln>
          <a:effectLst/>
        </p:spPr>
      </p:cxnSp>
      <p:cxnSp>
        <p:nvCxnSpPr>
          <p:cNvPr id="19" name="Google Shape;222;p7">
            <a:extLst>
              <a:ext uri="{FF2B5EF4-FFF2-40B4-BE49-F238E27FC236}">
                <a16:creationId xmlns:a16="http://schemas.microsoft.com/office/drawing/2014/main" id="{56E9C917-3CD0-4585-B3F0-9867B4F78F4D}"/>
              </a:ext>
            </a:extLst>
          </p:cNvPr>
          <p:cNvCxnSpPr/>
          <p:nvPr/>
        </p:nvCxnSpPr>
        <p:spPr>
          <a:xfrm rot="5400000">
            <a:off x="5092679" y="3691993"/>
            <a:ext cx="673292" cy="987534"/>
          </a:xfrm>
          <a:prstGeom prst="bent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none" w="sm" len="sm"/>
            <a:tailEnd type="triangle" w="med" len="med"/>
          </a:ln>
          <a:effectLst/>
        </p:spPr>
      </p:cxnSp>
      <p:sp>
        <p:nvSpPr>
          <p:cNvPr id="20" name="Google Shape;223;p7">
            <a:extLst>
              <a:ext uri="{FF2B5EF4-FFF2-40B4-BE49-F238E27FC236}">
                <a16:creationId xmlns:a16="http://schemas.microsoft.com/office/drawing/2014/main" id="{17B17290-23C9-4B6B-B070-26FD5D646FE3}"/>
              </a:ext>
            </a:extLst>
          </p:cNvPr>
          <p:cNvSpPr/>
          <p:nvPr/>
        </p:nvSpPr>
        <p:spPr>
          <a:xfrm>
            <a:off x="3874829" y="5007977"/>
            <a:ext cx="4164271" cy="1093651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Цифровая инфраструктура психологической службы</a:t>
            </a:r>
            <a:endParaRPr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Google Shape;229;p7">
            <a:extLst>
              <a:ext uri="{FF2B5EF4-FFF2-40B4-BE49-F238E27FC236}">
                <a16:creationId xmlns:a16="http://schemas.microsoft.com/office/drawing/2014/main" id="{72A3F8A4-A26D-4B44-9A9C-62DF91D205D4}"/>
              </a:ext>
            </a:extLst>
          </p:cNvPr>
          <p:cNvSpPr txBox="1"/>
          <p:nvPr/>
        </p:nvSpPr>
        <p:spPr>
          <a:xfrm>
            <a:off x="334517" y="6101629"/>
            <a:ext cx="708062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ru-RU" sz="13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(</a:t>
            </a:r>
            <a:r>
              <a:rPr lang="ru-RU" sz="13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п. 32 Плана мероприятий по реализации Концепции развития психологической службы</a:t>
            </a:r>
            <a:r>
              <a:rPr lang="ru-RU" sz="13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)</a:t>
            </a:r>
            <a:endParaRPr sz="1300" dirty="0">
              <a:solidFill>
                <a:prstClr val="black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104775"/>
            <a:ext cx="12192000" cy="140652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ru-RU" sz="2800" kern="0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платформа, предназначенная для оказания психологической помощи несовершеннолетним гражданам, их родителям (законным представителям)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7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392209" y="990384"/>
            <a:ext cx="4795427" cy="1245821"/>
          </a:xfrm>
          <a:prstGeom prst="roundRect">
            <a:avLst/>
          </a:prstGeom>
          <a:solidFill>
            <a:srgbClr val="A4CC9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53508" y="990385"/>
            <a:ext cx="6508266" cy="724350"/>
          </a:xfrm>
          <a:prstGeom prst="roundRect">
            <a:avLst/>
          </a:prstGeom>
          <a:solidFill>
            <a:srgbClr val="A4CC9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F78A00-80FB-8644-B474-2907A6E4A7CB}"/>
              </a:ext>
            </a:extLst>
          </p:cNvPr>
          <p:cNvSpPr txBox="1"/>
          <p:nvPr/>
        </p:nvSpPr>
        <p:spPr>
          <a:xfrm>
            <a:off x="5484493" y="1034728"/>
            <a:ext cx="5896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цифровой инфраструктуры психологической службы в системе образования: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16B97-A13F-8E40-BEF6-D9C8B7BA474E}"/>
              </a:ext>
            </a:extLst>
          </p:cNvPr>
          <p:cNvSpPr txBox="1"/>
          <p:nvPr/>
        </p:nvSpPr>
        <p:spPr>
          <a:xfrm>
            <a:off x="494661" y="1151629"/>
            <a:ext cx="469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Оказание круглосуточной психологической помощи обучающимся, их родителям (законным представителям)</a:t>
            </a:r>
          </a:p>
        </p:txBody>
      </p:sp>
      <p:graphicFrame>
        <p:nvGraphicFramePr>
          <p:cNvPr id="24" name="Схема 23"/>
          <p:cNvGraphicFramePr/>
          <p:nvPr/>
        </p:nvGraphicFramePr>
        <p:xfrm>
          <a:off x="5353508" y="1865014"/>
          <a:ext cx="6508266" cy="461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Схема 26"/>
          <p:cNvGraphicFramePr/>
          <p:nvPr/>
        </p:nvGraphicFramePr>
        <p:xfrm>
          <a:off x="443434" y="2420324"/>
          <a:ext cx="4692975" cy="411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104775"/>
            <a:ext cx="12192000" cy="61912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Функциональные направления Цифровой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3848008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21418" y="6624371"/>
            <a:ext cx="11433386" cy="163349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8260" y="1980767"/>
            <a:ext cx="1099212" cy="10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 txBox="1"/>
          <p:nvPr/>
        </p:nvSpPr>
        <p:spPr>
          <a:xfrm>
            <a:off x="4428100" y="2076168"/>
            <a:ext cx="66750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«Недели психологии»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образовательных организациях субъектов Российской Федерации</a:t>
            </a:r>
            <a:endParaRPr dirty="0"/>
          </a:p>
        </p:txBody>
      </p:sp>
      <p:sp>
        <p:nvSpPr>
          <p:cNvPr id="151" name="Google Shape;151;p4"/>
          <p:cNvSpPr/>
          <p:nvPr/>
        </p:nvSpPr>
        <p:spPr>
          <a:xfrm>
            <a:off x="3088350" y="2284428"/>
            <a:ext cx="685825" cy="352926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225960" y="3429000"/>
            <a:ext cx="394381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проведения: 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 для реализации мероприятий, обеспечивающих развитие навыков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саморегуляции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обучающихся, а также формирование благоприятного психологического климата в образовательных организациях Российской Федерации</a:t>
            </a:r>
            <a:endParaRPr dirty="0"/>
          </a:p>
        </p:txBody>
      </p:sp>
      <p:sp>
        <p:nvSpPr>
          <p:cNvPr id="153" name="Google Shape;153;p4"/>
          <p:cNvSpPr/>
          <p:nvPr/>
        </p:nvSpPr>
        <p:spPr>
          <a:xfrm flipH="1">
            <a:off x="4276076" y="3429000"/>
            <a:ext cx="45719" cy="230828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8DA9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428100" y="2826775"/>
            <a:ext cx="7420641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актуализация представлений участников образовательных отношений о возможностях психологической науки;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информирование обучающихся и их родителей (законных представителей) о деятельности психологической службы в общеобразовательной организации и полезных психологических ресурсах Российской Федерации;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обеспечение условий для повышения психологической компетентности родителей (законных представителей), обучающихся и педагогических работников образовательных организациях;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 для реализации мероприятий, обеспечивающих формирование стрессоустойчивости у обучающихся в образовательных организациях</a:t>
            </a:r>
            <a:endParaRPr dirty="0"/>
          </a:p>
        </p:txBody>
      </p:sp>
      <p:grpSp>
        <p:nvGrpSpPr>
          <p:cNvPr id="158" name="Google Shape;158;p4"/>
          <p:cNvGrpSpPr/>
          <p:nvPr/>
        </p:nvGrpSpPr>
        <p:grpSpPr>
          <a:xfrm>
            <a:off x="-1" y="0"/>
            <a:ext cx="12006851" cy="1951636"/>
            <a:chOff x="615187" y="231889"/>
            <a:chExt cx="9436734" cy="568593"/>
          </a:xfrm>
        </p:grpSpPr>
        <p:sp>
          <p:nvSpPr>
            <p:cNvPr id="159" name="Google Shape;159;p4"/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294762" y="241810"/>
              <a:ext cx="7757159" cy="50974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8B024F-B78C-890D-F8DF-84091A081703}"/>
              </a:ext>
            </a:extLst>
          </p:cNvPr>
          <p:cNvSpPr txBox="1"/>
          <p:nvPr/>
        </p:nvSpPr>
        <p:spPr>
          <a:xfrm>
            <a:off x="2623548" y="608546"/>
            <a:ext cx="9437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1" dirty="0">
                <a:solidFill>
                  <a:schemeClr val="bg1"/>
                </a:solidFill>
                <a:effectLst/>
                <a:latin typeface="UICTFontTextStyleBody"/>
              </a:rPr>
              <a:t>Психологическое просвещение и популяризация деятельности педагога-психолога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9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/>
          <p:nvPr/>
        </p:nvSpPr>
        <p:spPr>
          <a:xfrm>
            <a:off x="7472621" y="1419754"/>
            <a:ext cx="456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4775"/>
            <a:ext cx="12192000" cy="1000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ru-RU" sz="28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Реестр коррекционно-развивающих, </a:t>
            </a:r>
            <a:br>
              <a:rPr lang="ru-RU" sz="28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коррекционно-реабилитационных и профилактических программ 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/>
          <a:stretch/>
        </p:blipFill>
        <p:spPr bwMode="auto">
          <a:xfrm>
            <a:off x="364930" y="1251678"/>
            <a:ext cx="11462140" cy="5606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oogle Shape;820;p48">
            <a:extLst>
              <a:ext uri="{FF2B5EF4-FFF2-40B4-BE49-F238E27FC236}">
                <a16:creationId xmlns:a16="http://schemas.microsoft.com/office/drawing/2014/main" id="{FA81C17A-F692-399F-F447-5D66149C92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83588" y="19427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739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c1442215b4_3_19"/>
          <p:cNvSpPr txBox="1"/>
          <p:nvPr/>
        </p:nvSpPr>
        <p:spPr>
          <a:xfrm>
            <a:off x="7152700" y="1286100"/>
            <a:ext cx="456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82115"/>
            <a:ext cx="12192000" cy="732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r>
              <a:rPr lang="ru-RU" sz="28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Адаптация, стандартизация методик психологической диагностики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" y="1028700"/>
            <a:ext cx="12092678" cy="5689600"/>
          </a:xfrm>
          <a:prstGeom prst="rect">
            <a:avLst/>
          </a:prstGeom>
          <a:noFill/>
        </p:spPr>
      </p:pic>
      <p:pic>
        <p:nvPicPr>
          <p:cNvPr id="2" name="Google Shape;820;p48">
            <a:extLst>
              <a:ext uri="{FF2B5EF4-FFF2-40B4-BE49-F238E27FC236}">
                <a16:creationId xmlns:a16="http://schemas.microsoft.com/office/drawing/2014/main" id="{5A0F5477-D4E2-BF28-E835-24390FC16C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328" y="143685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45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0762" y="1672976"/>
            <a:ext cx="3550882" cy="354885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7"/>
          <p:cNvSpPr/>
          <p:nvPr/>
        </p:nvSpPr>
        <p:spPr>
          <a:xfrm>
            <a:off x="0" y="104775"/>
            <a:ext cx="12192000" cy="115252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Всероссийский конкурс региональных моделей </a:t>
            </a:r>
            <a:endParaRPr sz="2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психологической службы в системе образования </a:t>
            </a:r>
            <a:endParaRPr/>
          </a:p>
        </p:txBody>
      </p:sp>
      <p:sp>
        <p:nvSpPr>
          <p:cNvPr id="794" name="Google Shape;794;p47"/>
          <p:cNvSpPr/>
          <p:nvPr/>
        </p:nvSpPr>
        <p:spPr>
          <a:xfrm>
            <a:off x="203200" y="5509567"/>
            <a:ext cx="117475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Конкурс формирует единое пространство деятельности психологической службы в системе образования Российской Федерации, что способствуют повышению эффективности и конкурентоспособности российского образования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5" name="Google Shape;795;p47"/>
          <p:cNvSpPr/>
          <p:nvPr/>
        </p:nvSpPr>
        <p:spPr>
          <a:xfrm>
            <a:off x="7708900" y="1756252"/>
            <a:ext cx="44831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Развитие межведомственного взаимодействия при осуществлении деятельности по психологическому сопровождению участников образовательных отношений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6" name="Google Shape;796;p47"/>
          <p:cNvSpPr/>
          <p:nvPr/>
        </p:nvSpPr>
        <p:spPr>
          <a:xfrm>
            <a:off x="7734563" y="4290635"/>
            <a:ext cx="41021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Обобщение опыта по созданию эффективных психологических служб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7" name="Google Shape;797;p47"/>
          <p:cNvSpPr/>
          <p:nvPr/>
        </p:nvSpPr>
        <p:spPr>
          <a:xfrm>
            <a:off x="-502975" y="3771049"/>
            <a:ext cx="377904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Совершенствование деятельности по психологическому сопровождению обучающихся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8" name="Google Shape;798;p47"/>
          <p:cNvSpPr/>
          <p:nvPr/>
        </p:nvSpPr>
        <p:spPr>
          <a:xfrm>
            <a:off x="-11906" y="1518490"/>
            <a:ext cx="39878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Тиражирование лучших практик в организации и функционировании психологического сопровождения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9" name="Google Shape;799;p47"/>
          <p:cNvSpPr/>
          <p:nvPr/>
        </p:nvSpPr>
        <p:spPr>
          <a:xfrm>
            <a:off x="3393325" y="4979881"/>
            <a:ext cx="161300" cy="161300"/>
          </a:xfrm>
          <a:prstGeom prst="ellipse">
            <a:avLst/>
          </a:prstGeom>
          <a:solidFill>
            <a:srgbClr val="FC98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0" name="Google Shape;800;p47"/>
          <p:cNvCxnSpPr>
            <a:stCxn id="799" idx="2"/>
          </p:cNvCxnSpPr>
          <p:nvPr/>
        </p:nvCxnSpPr>
        <p:spPr>
          <a:xfrm>
            <a:off x="3393325" y="5060531"/>
            <a:ext cx="1733700" cy="0"/>
          </a:xfrm>
          <a:prstGeom prst="straightConnector1">
            <a:avLst/>
          </a:prstGeom>
          <a:noFill/>
          <a:ln w="28575" cap="flat" cmpd="sng">
            <a:solidFill>
              <a:srgbClr val="FC980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1" name="Google Shape;801;p47"/>
          <p:cNvSpPr/>
          <p:nvPr/>
        </p:nvSpPr>
        <p:spPr>
          <a:xfrm>
            <a:off x="2409294" y="2997615"/>
            <a:ext cx="161300" cy="161300"/>
          </a:xfrm>
          <a:prstGeom prst="ellipse">
            <a:avLst/>
          </a:prstGeom>
          <a:solidFill>
            <a:srgbClr val="2BAA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2" name="Google Shape;802;p47"/>
          <p:cNvCxnSpPr>
            <a:stCxn id="801" idx="2"/>
          </p:cNvCxnSpPr>
          <p:nvPr/>
        </p:nvCxnSpPr>
        <p:spPr>
          <a:xfrm>
            <a:off x="2409294" y="3078265"/>
            <a:ext cx="1733700" cy="0"/>
          </a:xfrm>
          <a:prstGeom prst="straightConnector1">
            <a:avLst/>
          </a:prstGeom>
          <a:noFill/>
          <a:ln w="28575" cap="flat" cmpd="sng">
            <a:solidFill>
              <a:srgbClr val="2BAAD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3" name="Google Shape;803;p47"/>
          <p:cNvSpPr/>
          <p:nvPr/>
        </p:nvSpPr>
        <p:spPr>
          <a:xfrm>
            <a:off x="7430344" y="1853267"/>
            <a:ext cx="161300" cy="161300"/>
          </a:xfrm>
          <a:prstGeom prst="ellipse">
            <a:avLst/>
          </a:prstGeom>
          <a:solidFill>
            <a:srgbClr val="16B3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4" name="Google Shape;804;p47"/>
          <p:cNvCxnSpPr/>
          <p:nvPr/>
        </p:nvCxnSpPr>
        <p:spPr>
          <a:xfrm>
            <a:off x="6648450" y="1933917"/>
            <a:ext cx="862544" cy="0"/>
          </a:xfrm>
          <a:prstGeom prst="straightConnector1">
            <a:avLst/>
          </a:prstGeom>
          <a:noFill/>
          <a:ln w="28575" cap="flat" cmpd="sng">
            <a:solidFill>
              <a:srgbClr val="16B38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5" name="Google Shape;805;p47"/>
          <p:cNvSpPr/>
          <p:nvPr/>
        </p:nvSpPr>
        <p:spPr>
          <a:xfrm>
            <a:off x="7430344" y="4671650"/>
            <a:ext cx="161300" cy="161300"/>
          </a:xfrm>
          <a:prstGeom prst="ellipse">
            <a:avLst/>
          </a:prstGeom>
          <a:solidFill>
            <a:srgbClr val="FFCE00"/>
          </a:solidFill>
          <a:ln w="25400" cap="flat" cmpd="sng">
            <a:solidFill>
              <a:srgbClr val="FFC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6" name="Google Shape;806;p47"/>
          <p:cNvCxnSpPr/>
          <p:nvPr/>
        </p:nvCxnSpPr>
        <p:spPr>
          <a:xfrm>
            <a:off x="6648450" y="4752300"/>
            <a:ext cx="862544" cy="0"/>
          </a:xfrm>
          <a:prstGeom prst="straightConnector1">
            <a:avLst/>
          </a:prstGeom>
          <a:noFill/>
          <a:ln w="28575" cap="flat" cmpd="sng">
            <a:solidFill>
              <a:srgbClr val="FFCE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07" name="Google Shape;80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293" y="293896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43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48" descr="C:\Users\User\Downloads\425706-PEON7S-786-01.jpg"/>
          <p:cNvPicPr preferRelativeResize="0"/>
          <p:nvPr/>
        </p:nvPicPr>
        <p:blipFill rotWithShape="1">
          <a:blip r:embed="rId3">
            <a:alphaModFix/>
          </a:blip>
          <a:srcRect l="5446" t="6019" b="9851"/>
          <a:stretch/>
        </p:blipFill>
        <p:spPr>
          <a:xfrm>
            <a:off x="0" y="1614873"/>
            <a:ext cx="5803900" cy="5235952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48"/>
          <p:cNvSpPr/>
          <p:nvPr/>
        </p:nvSpPr>
        <p:spPr>
          <a:xfrm>
            <a:off x="0" y="104775"/>
            <a:ext cx="12192000" cy="111563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Мониторинг эффективности деятельности психологической </a:t>
            </a:r>
            <a:br>
              <a:rPr lang="en-US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службы в системе образования проводится в целях непрерывной 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оценки качества и доступности психологической помощи</a:t>
            </a:r>
            <a:endParaRPr dirty="0"/>
          </a:p>
        </p:txBody>
      </p:sp>
      <p:sp>
        <p:nvSpPr>
          <p:cNvPr id="814" name="Google Shape;814;p48"/>
          <p:cNvSpPr/>
          <p:nvPr/>
        </p:nvSpPr>
        <p:spPr>
          <a:xfrm>
            <a:off x="3419475" y="2798524"/>
            <a:ext cx="78867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изучение инфраструктуры психологической службы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5" name="Google Shape;815;p48"/>
          <p:cNvSpPr/>
          <p:nvPr/>
        </p:nvSpPr>
        <p:spPr>
          <a:xfrm>
            <a:off x="3705225" y="3812710"/>
            <a:ext cx="810895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наличие антикризисного подразделения, методы и технологии работы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6" name="Google Shape;816;p48"/>
          <p:cNvSpPr/>
          <p:nvPr/>
        </p:nvSpPr>
        <p:spPr>
          <a:xfrm>
            <a:off x="2901950" y="4929704"/>
            <a:ext cx="91567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кадровые, нормативные, методические, информационные, материально-технические ресурсы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7" name="Google Shape;817;p48"/>
          <p:cNvSpPr/>
          <p:nvPr/>
        </p:nvSpPr>
        <p:spPr>
          <a:xfrm>
            <a:off x="1949450" y="5973546"/>
            <a:ext cx="9969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организацию и направления деятельности по психолого-педагогическому сопровождению обучающихся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8" name="Google Shape;818;p48"/>
          <p:cNvSpPr/>
          <p:nvPr/>
        </p:nvSpPr>
        <p:spPr>
          <a:xfrm>
            <a:off x="2282825" y="1803717"/>
            <a:ext cx="10160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алгоритмы межведомственного взаимодействия и протоколы профессиональной деятельности психолога </a:t>
            </a:r>
            <a:endParaRPr/>
          </a:p>
        </p:txBody>
      </p:sp>
      <p:sp>
        <p:nvSpPr>
          <p:cNvPr id="819" name="Google Shape;819;p48"/>
          <p:cNvSpPr txBox="1"/>
          <p:nvPr/>
        </p:nvSpPr>
        <p:spPr>
          <a:xfrm>
            <a:off x="139700" y="3943697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МОНИТОРИНГ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20" name="Google Shape;82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328" y="143685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954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3621811-C7F9-40B0-825F-4AF4FACD2AE1}"/>
              </a:ext>
            </a:extLst>
          </p:cNvPr>
          <p:cNvSpPr/>
          <p:nvPr/>
        </p:nvSpPr>
        <p:spPr>
          <a:xfrm>
            <a:off x="5966901" y="4848392"/>
            <a:ext cx="6225099" cy="2009266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210233" y="2783676"/>
            <a:ext cx="4310057" cy="276998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88900"/>
            <a:r>
              <a:rPr lang="ru-RU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Основание</a:t>
            </a: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пункта 3 раздела I протокола заседания Координационного совета при Правительстве Российской Федерации по проведению Российской Федерацией Десятилетия детства от 3 октября 2022 г. № 3 «Минпросвещения России провести мониторинг уровня профессиональной подготовки педагогов-психологов и социальных педагогов, работающих в системе образования»</a:t>
            </a:r>
            <a:endParaRPr lang="en-US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6867" y="1084950"/>
            <a:ext cx="4323423" cy="146354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05"/>
              </a:spcBef>
            </a:pPr>
            <a:r>
              <a:rPr lang="ru-RU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Цель</a:t>
            </a: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изучение уровня профессиональной подготовки педагогов-психологов и социальных педагогов, работающих в системе образования Российской Федерации</a:t>
            </a:r>
            <a:endParaRPr lang="ru-RU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210233" y="5788850"/>
            <a:ext cx="4310057" cy="76944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endParaRPr lang="ru-RU" sz="7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8900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Сроки проведения: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с 15 по 26 мая 2023 года</a:t>
            </a:r>
          </a:p>
          <a:p>
            <a:endParaRPr lang="ru-RU" sz="7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045314A-1BCA-40EE-BCC0-E4E71C4C288B}"/>
              </a:ext>
            </a:extLst>
          </p:cNvPr>
          <p:cNvGraphicFramePr>
            <a:graphicFrameLocks/>
          </p:cNvGraphicFramePr>
          <p:nvPr/>
        </p:nvGraphicFramePr>
        <p:xfrm>
          <a:off x="4749478" y="-354709"/>
          <a:ext cx="7248782" cy="580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3060BE-C390-430A-9CDA-B1279D5C46BF}"/>
              </a:ext>
            </a:extLst>
          </p:cNvPr>
          <p:cNvSpPr/>
          <p:nvPr/>
        </p:nvSpPr>
        <p:spPr>
          <a:xfrm>
            <a:off x="114770" y="44441"/>
            <a:ext cx="9039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Мониторинг </a:t>
            </a: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уровня профессиональной подготовки </a:t>
            </a:r>
            <a:b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педагогов-психологов (психологов в сфере образования) </a:t>
            </a:r>
            <a:b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социальных педагогов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F9D0B2-277F-4D62-B2A8-208239CDF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36455" r="72815" b="28632"/>
          <a:stretch/>
        </p:blipFill>
        <p:spPr>
          <a:xfrm>
            <a:off x="4634685" y="4981160"/>
            <a:ext cx="1332216" cy="20092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0AC282-137A-4FF0-9344-BE9A11BB5CC0}"/>
              </a:ext>
            </a:extLst>
          </p:cNvPr>
          <p:cNvSpPr/>
          <p:nvPr/>
        </p:nvSpPr>
        <p:spPr>
          <a:xfrm>
            <a:off x="6175372" y="4981160"/>
            <a:ext cx="5822887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Мониторинге приняли участие 81936 человек </a:t>
            </a:r>
            <a:b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них 54 116 педагогов-психологов и 27 820 социальных педагогов </a:t>
            </a:r>
            <a:r>
              <a:rPr lang="ru-RU" sz="16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из 83 субъектов 8 Федеральных округов Российской Федерации и 4 вновь присоединенных территорий Российской Федерации (Луганская Народная Республика, Донецкая Народная Республика, Херсонская и Запорожская области).</a:t>
            </a:r>
          </a:p>
          <a:p>
            <a:b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CCB2B1-9B13-4A44-B0AC-315B70665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05C39E-31D5-442A-82D2-8571F7BA3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107504"/>
            <a:ext cx="189942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0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3060BE-C390-430A-9CDA-B1279D5C46BF}"/>
              </a:ext>
            </a:extLst>
          </p:cNvPr>
          <p:cNvSpPr/>
          <p:nvPr/>
        </p:nvSpPr>
        <p:spPr>
          <a:xfrm>
            <a:off x="180295" y="107504"/>
            <a:ext cx="9039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Мониторинг </a:t>
            </a: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уровня профессиональной подготовки </a:t>
            </a:r>
          </a:p>
          <a:p>
            <a:pPr algn="ctr"/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педагогов-психологов (психологов в сфере образования) </a:t>
            </a:r>
            <a:b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социальных педагогов Южного федерального округа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CCB2B1-9B13-4A44-B0AC-315B7066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05C39E-31D5-442A-82D2-8571F7BA3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107504"/>
            <a:ext cx="1899421" cy="8309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87142D-77F1-C438-6D1A-40F5F0F9B6FA}"/>
              </a:ext>
            </a:extLst>
          </p:cNvPr>
          <p:cNvSpPr/>
          <p:nvPr/>
        </p:nvSpPr>
        <p:spPr>
          <a:xfrm>
            <a:off x="557622" y="1367394"/>
            <a:ext cx="4045910" cy="92333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Мониторинге приняли участие следующие субъекты из Южного федерального округа: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D38AA-EEB0-6CBE-0F56-FF66DC782179}"/>
              </a:ext>
            </a:extLst>
          </p:cNvPr>
          <p:cNvSpPr txBox="1"/>
          <p:nvPr/>
        </p:nvSpPr>
        <p:spPr>
          <a:xfrm>
            <a:off x="1091420" y="2484385"/>
            <a:ext cx="432968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Волгоградская область</a:t>
            </a:r>
          </a:p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г. Севастополь</a:t>
            </a:r>
          </a:p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Краснодарский край</a:t>
            </a:r>
          </a:p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Республика Адыгея</a:t>
            </a:r>
          </a:p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Республика Калмыкия</a:t>
            </a:r>
          </a:p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Республика Крым</a:t>
            </a:r>
          </a:p>
          <a:p>
            <a:pPr>
              <a:spcAft>
                <a:spcPts val="500"/>
              </a:spcAft>
            </a:pPr>
            <a:r>
              <a:rPr lang="ru-RU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Ростовская область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17426E9-45AC-4971-B3F6-036FFE90E130}"/>
              </a:ext>
            </a:extLst>
          </p:cNvPr>
          <p:cNvGraphicFramePr>
            <a:graphicFrameLocks/>
          </p:cNvGraphicFramePr>
          <p:nvPr/>
        </p:nvGraphicFramePr>
        <p:xfrm>
          <a:off x="3578773" y="1829059"/>
          <a:ext cx="8308427" cy="476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3FDDF2EE-9F69-A775-2CF2-E8B1FE800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2412252"/>
            <a:ext cx="533798" cy="533798"/>
          </a:xfrm>
          <a:prstGeom prst="rect">
            <a:avLst/>
          </a:prstGeom>
        </p:spPr>
      </p:pic>
      <p:pic>
        <p:nvPicPr>
          <p:cNvPr id="8" name="Рисунок 7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4E16A0BA-8A03-06C4-A677-090FC4FC5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2751284"/>
            <a:ext cx="533798" cy="533798"/>
          </a:xfrm>
          <a:prstGeom prst="rect">
            <a:avLst/>
          </a:prstGeom>
        </p:spPr>
      </p:pic>
      <p:pic>
        <p:nvPicPr>
          <p:cNvPr id="9" name="Рисунок 8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300EA1E2-01F4-85D8-37E1-D60D2544B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3091109"/>
            <a:ext cx="533798" cy="533798"/>
          </a:xfrm>
          <a:prstGeom prst="rect">
            <a:avLst/>
          </a:prstGeom>
        </p:spPr>
      </p:pic>
      <p:pic>
        <p:nvPicPr>
          <p:cNvPr id="10" name="Рисунок 9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C01441A2-4262-1CC1-E755-FC6585F55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3384355"/>
            <a:ext cx="533798" cy="533798"/>
          </a:xfrm>
          <a:prstGeom prst="rect">
            <a:avLst/>
          </a:prstGeom>
        </p:spPr>
      </p:pic>
      <p:pic>
        <p:nvPicPr>
          <p:cNvPr id="11" name="Рисунок 10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AA201FCE-7E2D-F713-3E57-B443A0EB0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3738072"/>
            <a:ext cx="533798" cy="533798"/>
          </a:xfrm>
          <a:prstGeom prst="rect">
            <a:avLst/>
          </a:prstGeom>
        </p:spPr>
      </p:pic>
      <p:pic>
        <p:nvPicPr>
          <p:cNvPr id="12" name="Рисунок 11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6FE6CAC0-8E5E-A638-6829-995AEDB7D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4084326"/>
            <a:ext cx="533798" cy="533798"/>
          </a:xfrm>
          <a:prstGeom prst="rect">
            <a:avLst/>
          </a:prstGeom>
        </p:spPr>
      </p:pic>
      <p:pic>
        <p:nvPicPr>
          <p:cNvPr id="13" name="Рисунок 12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FA914101-33BB-0EFB-866D-7CDE3FBC6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622" y="4426167"/>
            <a:ext cx="533798" cy="5337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0CD2DF-357B-F7D2-B244-23115E23D59C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16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94114" y="1291862"/>
            <a:ext cx="9732705" cy="49638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318" indent="-368318">
              <a:lnSpc>
                <a:spcPct val="150000"/>
              </a:lnSpc>
              <a:buNone/>
            </a:pPr>
            <a:endParaRPr lang="ru-RU" altLang="ru-RU" sz="1667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5F27AE-E5F0-402D-B01E-1F81ABC0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1525" y="1586062"/>
            <a:ext cx="10855294" cy="4760591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  <a:alpha val="31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58000"/>
                </a:schemeClr>
              </a:gs>
            </a:gsLst>
          </a:gradFill>
          <a:effectLst>
            <a:softEdge rad="12700"/>
          </a:effectLst>
          <a:scene3d>
            <a:camera prst="obliqueTopLef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dirty="0"/>
              <a:t>формирование единого пространства психологического сопровождения (нормативного, организационного, управленческого, методического) в системе общего образования и среднего профессионального образования для повышения доступности и качества психологической помощи участникам образовательных отношений при реализации национальных целей развития </a:t>
            </a:r>
          </a:p>
          <a:p>
            <a:pPr algn="ctr"/>
            <a:r>
              <a:rPr lang="ru-RU" sz="2300" b="1" dirty="0"/>
              <a:t>Российской Федерации </a:t>
            </a:r>
          </a:p>
          <a:p>
            <a:pPr algn="r"/>
            <a:endParaRPr lang="ru-RU" sz="2000" dirty="0"/>
          </a:p>
          <a:p>
            <a:pPr algn="r"/>
            <a:endParaRPr lang="ru-RU" sz="2000" dirty="0"/>
          </a:p>
          <a:p>
            <a:pPr algn="r"/>
            <a:r>
              <a:rPr lang="ru-RU" sz="2000" dirty="0"/>
              <a:t>Указ Президента Российской Федерации от 21 июля 2020 г. № 474 </a:t>
            </a:r>
          </a:p>
          <a:p>
            <a:pPr algn="r"/>
            <a:r>
              <a:rPr lang="ru-RU" sz="2000" dirty="0"/>
              <a:t>«О национальных целях развития Российской Федерации </a:t>
            </a:r>
          </a:p>
          <a:p>
            <a:pPr algn="r"/>
            <a:r>
              <a:rPr lang="ru-RU" sz="2000" dirty="0"/>
              <a:t>на период до 2030 года»</a:t>
            </a:r>
            <a:r>
              <a:rPr lang="ru-RU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C0C82D-DA40-1141-056F-66C7497ED00F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80CE26-5A6F-8BBD-30D0-9A37E373ECD0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EFE54A-5FBC-37F1-87AB-AF33BAA9A2DB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78607-CBA6-CAC3-CC41-E86597CEB33A}"/>
              </a:ext>
            </a:extLst>
          </p:cNvPr>
          <p:cNvSpPr txBox="1"/>
          <p:nvPr/>
        </p:nvSpPr>
        <p:spPr>
          <a:xfrm>
            <a:off x="-387862" y="454159"/>
            <a:ext cx="10157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Цель психологической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4265346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3060BE-C390-430A-9CDA-B1279D5C46BF}"/>
              </a:ext>
            </a:extLst>
          </p:cNvPr>
          <p:cNvSpPr/>
          <p:nvPr/>
        </p:nvSpPr>
        <p:spPr>
          <a:xfrm>
            <a:off x="180295" y="107504"/>
            <a:ext cx="9039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Мониторинг </a:t>
            </a: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уровня профессиональной подготовки </a:t>
            </a:r>
          </a:p>
          <a:p>
            <a:pPr algn="ctr"/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педагогов-психологов (психологов в сфере образования) </a:t>
            </a:r>
            <a:b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социальных педагогов</a:t>
            </a:r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Волгоградской области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CCB2B1-9B13-4A44-B0AC-315B7066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05C39E-31D5-442A-82D2-8571F7BA3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107504"/>
            <a:ext cx="1899421" cy="830997"/>
          </a:xfrm>
          <a:prstGeom prst="rect">
            <a:avLst/>
          </a:prstGeom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CCED497-4267-4F7C-F744-1C3BDCE90A11}"/>
              </a:ext>
            </a:extLst>
          </p:cNvPr>
          <p:cNvGraphicFramePr>
            <a:graphicFrameLocks/>
          </p:cNvGraphicFramePr>
          <p:nvPr/>
        </p:nvGraphicFramePr>
        <p:xfrm>
          <a:off x="1360461" y="1254412"/>
          <a:ext cx="9427779" cy="527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137587-795A-7AB6-1C96-EEA1C5B822C3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567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15D4BD-503B-4378-BDB4-39BE36216735}"/>
              </a:ext>
            </a:extLst>
          </p:cNvPr>
          <p:cNvSpPr txBox="1"/>
          <p:nvPr/>
        </p:nvSpPr>
        <p:spPr>
          <a:xfrm>
            <a:off x="114104" y="168816"/>
            <a:ext cx="904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Сведения о гендерном и возрастном распределении </a:t>
            </a:r>
            <a:b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педагогов-психологов и социальных педагогов Волгоградской области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9F163C-2A4A-48AA-9BA7-333B98C46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902BA00-73B7-4A2F-A935-73CBCBBDB9B3}"/>
              </a:ext>
            </a:extLst>
          </p:cNvPr>
          <p:cNvGrpSpPr/>
          <p:nvPr/>
        </p:nvGrpSpPr>
        <p:grpSpPr>
          <a:xfrm>
            <a:off x="255993" y="1146130"/>
            <a:ext cx="4869139" cy="494100"/>
            <a:chOff x="4254318" y="4226610"/>
            <a:chExt cx="5011006" cy="36933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1EB0F22-3FD7-456D-AA4D-B9F15B91B389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6A8E99-B327-4EF3-A5B9-A70C89461A08}"/>
                </a:ext>
              </a:extLst>
            </p:cNvPr>
            <p:cNvSpPr txBox="1"/>
            <p:nvPr/>
          </p:nvSpPr>
          <p:spPr>
            <a:xfrm>
              <a:off x="4998124" y="4226610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42932CA-BABA-4569-A4A2-DBAEA9073129}"/>
              </a:ext>
            </a:extLst>
          </p:cNvPr>
          <p:cNvGrpSpPr/>
          <p:nvPr/>
        </p:nvGrpSpPr>
        <p:grpSpPr>
          <a:xfrm>
            <a:off x="255993" y="4045690"/>
            <a:ext cx="4859892" cy="376229"/>
            <a:chOff x="4254318" y="4226610"/>
            <a:chExt cx="5001490" cy="28122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CFD5F9B-5FD8-476E-A8E3-E3DDFAE9D179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0C0CC5-2DAF-4C08-8136-A5299C065EBD}"/>
                </a:ext>
              </a:extLst>
            </p:cNvPr>
            <p:cNvSpPr txBox="1"/>
            <p:nvPr/>
          </p:nvSpPr>
          <p:spPr>
            <a:xfrm>
              <a:off x="4988608" y="4226610"/>
              <a:ext cx="4267200" cy="2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ABD8CB-5F17-447E-B8E4-2E8039FA5FD1}"/>
              </a:ext>
            </a:extLst>
          </p:cNvPr>
          <p:cNvSpPr/>
          <p:nvPr/>
        </p:nvSpPr>
        <p:spPr>
          <a:xfrm>
            <a:off x="4049215" y="1144177"/>
            <a:ext cx="8229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Распределение численности педагогов-психологов и социальных педагогов </a:t>
            </a:r>
            <a:br>
              <a:rPr lang="ru-RU" sz="16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 возрасту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417E93-BFF2-4C8A-8468-E2641612A233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504BE4-986D-40F0-AD25-01554F184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107504"/>
            <a:ext cx="1899421" cy="830997"/>
          </a:xfrm>
          <a:prstGeom prst="rect">
            <a:avLst/>
          </a:prstGeom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4FFFD698-F345-4B1D-8E6F-497F3A967F9A}"/>
              </a:ext>
            </a:extLst>
          </p:cNvPr>
          <p:cNvGraphicFramePr>
            <a:graphicFrameLocks/>
          </p:cNvGraphicFramePr>
          <p:nvPr/>
        </p:nvGraphicFramePr>
        <p:xfrm>
          <a:off x="315840" y="1483862"/>
          <a:ext cx="3649398" cy="301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C97673-0AEF-B148-B62B-04F9144F66A6}"/>
              </a:ext>
            </a:extLst>
          </p:cNvPr>
          <p:cNvGraphicFramePr>
            <a:graphicFrameLocks/>
          </p:cNvGraphicFramePr>
          <p:nvPr/>
        </p:nvGraphicFramePr>
        <p:xfrm>
          <a:off x="114103" y="4230356"/>
          <a:ext cx="4023572" cy="301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E45F4E25-2849-48DD-9643-F0A286FBBADD}"/>
              </a:ext>
            </a:extLst>
          </p:cNvPr>
          <p:cNvGraphicFramePr>
            <a:graphicFrameLocks/>
          </p:cNvGraphicFramePr>
          <p:nvPr/>
        </p:nvGraphicFramePr>
        <p:xfrm>
          <a:off x="4066799" y="1717710"/>
          <a:ext cx="7916453" cy="498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40532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76870B-268C-4F4E-A81F-A3B6672C08D5}"/>
              </a:ext>
            </a:extLst>
          </p:cNvPr>
          <p:cNvSpPr txBox="1"/>
          <p:nvPr/>
        </p:nvSpPr>
        <p:spPr>
          <a:xfrm>
            <a:off x="132997" y="-16361"/>
            <a:ext cx="890064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Сведения о типах образовательных организаций, в которых педагоги-психологи </a:t>
            </a:r>
            <a:br>
              <a:rPr lang="ru-RU" sz="17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7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социальные педагоги реализуют профессиональную деятельность и условиях трудоустройства Волгоградской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48AC93-526C-434F-84AD-9B023FC0F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0239D4-0C6F-46FB-99C8-AD538B082010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274E6F1-FC35-4F2E-9166-A4F4D4FE2905}"/>
              </a:ext>
            </a:extLst>
          </p:cNvPr>
          <p:cNvGrpSpPr/>
          <p:nvPr/>
        </p:nvGrpSpPr>
        <p:grpSpPr>
          <a:xfrm>
            <a:off x="8114928" y="3980108"/>
            <a:ext cx="3889840" cy="473161"/>
            <a:chOff x="4254318" y="4226610"/>
            <a:chExt cx="4780404" cy="369332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C77B8787-8479-41DD-B0E7-C5B58A4E1489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7ECEA7-7BB7-445F-B634-870BF4FAF47C}"/>
                </a:ext>
              </a:extLst>
            </p:cNvPr>
            <p:cNvSpPr txBox="1"/>
            <p:nvPr/>
          </p:nvSpPr>
          <p:spPr>
            <a:xfrm>
              <a:off x="4767521" y="4226610"/>
              <a:ext cx="426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783227F-B737-40D5-9E59-F88C441601C9}"/>
              </a:ext>
            </a:extLst>
          </p:cNvPr>
          <p:cNvGrpSpPr/>
          <p:nvPr/>
        </p:nvGrpSpPr>
        <p:grpSpPr>
          <a:xfrm>
            <a:off x="8114928" y="1062366"/>
            <a:ext cx="3918113" cy="473162"/>
            <a:chOff x="4254318" y="4225888"/>
            <a:chExt cx="4822677" cy="369332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42B980ED-46E6-4B17-BFEC-4838DE1E26FD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9D34B3-C605-4D05-8DD3-C88C045A0CEE}"/>
                </a:ext>
              </a:extLst>
            </p:cNvPr>
            <p:cNvSpPr txBox="1"/>
            <p:nvPr/>
          </p:nvSpPr>
          <p:spPr>
            <a:xfrm>
              <a:off x="4809795" y="4225888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8534E3E-EBEE-4CCB-9351-47F5B6EEDB5A}"/>
              </a:ext>
            </a:extLst>
          </p:cNvPr>
          <p:cNvGrpSpPr/>
          <p:nvPr/>
        </p:nvGrpSpPr>
        <p:grpSpPr>
          <a:xfrm>
            <a:off x="320283" y="5770540"/>
            <a:ext cx="6186504" cy="1304431"/>
            <a:chOff x="2117358" y="5194785"/>
            <a:chExt cx="6837050" cy="138671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0" name="Прямоугольник: скругленные противолежащие углы 7">
              <a:extLst>
                <a:ext uri="{FF2B5EF4-FFF2-40B4-BE49-F238E27FC236}">
                  <a16:creationId xmlns:a16="http://schemas.microsoft.com/office/drawing/2014/main" id="{D850FCAF-74EF-4BF2-BA78-AB552867963A}"/>
                </a:ext>
              </a:extLst>
            </p:cNvPr>
            <p:cNvSpPr/>
            <p:nvPr/>
          </p:nvSpPr>
          <p:spPr>
            <a:xfrm>
              <a:off x="2117358" y="5194785"/>
              <a:ext cx="6837050" cy="1196419"/>
            </a:xfrm>
            <a:prstGeom prst="round2DiagRect">
              <a:avLst>
                <a:gd name="adj1" fmla="val 0"/>
                <a:gd name="adj2" fmla="val 293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9D94F1-CF7B-4205-A8C1-56485F49877C}"/>
                </a:ext>
              </a:extLst>
            </p:cNvPr>
            <p:cNvSpPr txBox="1"/>
            <p:nvPr/>
          </p:nvSpPr>
          <p:spPr>
            <a:xfrm>
              <a:off x="2185515" y="5297274"/>
              <a:ext cx="6394887" cy="1284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4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Увеличение штатной численности педагогов-психологов </a:t>
              </a:r>
              <a:br>
                <a:rPr lang="ru-RU" sz="14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14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и социальных педагогов в образовательных организациях;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4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Реализация мероприятий, направленных на повышение уровня оплаты труда педагогов-психологов и социальных педагогов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ru-RU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5" name="Стрелка: изогнутая 34">
            <a:extLst>
              <a:ext uri="{FF2B5EF4-FFF2-40B4-BE49-F238E27FC236}">
                <a16:creationId xmlns:a16="http://schemas.microsoft.com/office/drawing/2014/main" id="{C7818205-F10A-429C-9EA2-3ADB4661DEBE}"/>
              </a:ext>
            </a:extLst>
          </p:cNvPr>
          <p:cNvSpPr/>
          <p:nvPr/>
        </p:nvSpPr>
        <p:spPr>
          <a:xfrm flipH="1" flipV="1">
            <a:off x="6506787" y="5770539"/>
            <a:ext cx="1495082" cy="701120"/>
          </a:xfrm>
          <a:prstGeom prst="bentArrow">
            <a:avLst>
              <a:gd name="adj1" fmla="val 25000"/>
              <a:gd name="adj2" fmla="val 24065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7" name="Рисунок 36" descr="Город">
            <a:extLst>
              <a:ext uri="{FF2B5EF4-FFF2-40B4-BE49-F238E27FC236}">
                <a16:creationId xmlns:a16="http://schemas.microsoft.com/office/drawing/2014/main" id="{5F4438BE-97CD-4A3F-AB94-8B89AFB3B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5856" y="5352851"/>
            <a:ext cx="914400" cy="914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62BE8D-EEC7-483F-A5BC-8C4FC22AF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107504"/>
            <a:ext cx="1899421" cy="830997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D3E786A-F5CF-0447-9634-7C7869AEE59E}"/>
              </a:ext>
            </a:extLst>
          </p:cNvPr>
          <p:cNvGraphicFramePr>
            <a:graphicFrameLocks/>
          </p:cNvGraphicFramePr>
          <p:nvPr/>
        </p:nvGraphicFramePr>
        <p:xfrm>
          <a:off x="132996" y="756746"/>
          <a:ext cx="7860267" cy="5376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F85E3C7-F7B1-41DB-B362-F47DAB31EFCD}"/>
              </a:ext>
            </a:extLst>
          </p:cNvPr>
          <p:cNvGraphicFramePr>
            <a:graphicFrameLocks/>
          </p:cNvGraphicFramePr>
          <p:nvPr/>
        </p:nvGraphicFramePr>
        <p:xfrm>
          <a:off x="7884952" y="1393993"/>
          <a:ext cx="4174049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5EA7449-EC76-DE46-AC6A-EFE6AA44CAE9}"/>
              </a:ext>
            </a:extLst>
          </p:cNvPr>
          <p:cNvGraphicFramePr>
            <a:graphicFrameLocks/>
          </p:cNvGraphicFramePr>
          <p:nvPr/>
        </p:nvGraphicFramePr>
        <p:xfrm>
          <a:off x="7406094" y="4294767"/>
          <a:ext cx="5213350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123585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6177C306-0500-F90E-3129-B35D709E4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00" y="4093972"/>
            <a:ext cx="5384800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37" y="122609"/>
            <a:ext cx="833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Сведения об уровне образования педагогов-психологов </a:t>
            </a:r>
            <a:b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социальных педагогов Волгоградской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29C7A-B4B7-479D-AD75-5A73E39F0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C85FBA1-90C5-42D8-9775-41FC805E5ADA}"/>
              </a:ext>
            </a:extLst>
          </p:cNvPr>
          <p:cNvGrpSpPr/>
          <p:nvPr/>
        </p:nvGrpSpPr>
        <p:grpSpPr>
          <a:xfrm>
            <a:off x="263001" y="936095"/>
            <a:ext cx="4258997" cy="369332"/>
            <a:chOff x="4254318" y="4203575"/>
            <a:chExt cx="4849273" cy="36933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7B5307-E4F6-4334-9C0C-A376FC67304A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980362-C998-4B71-98C5-9740F357BC0F}"/>
                </a:ext>
              </a:extLst>
            </p:cNvPr>
            <p:cNvSpPr txBox="1"/>
            <p:nvPr/>
          </p:nvSpPr>
          <p:spPr>
            <a:xfrm>
              <a:off x="4836392" y="4203575"/>
              <a:ext cx="4267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64B64C4-55AB-4DC3-959D-AE67D8A89FE3}"/>
              </a:ext>
            </a:extLst>
          </p:cNvPr>
          <p:cNvGrpSpPr/>
          <p:nvPr/>
        </p:nvGrpSpPr>
        <p:grpSpPr>
          <a:xfrm>
            <a:off x="4015798" y="923690"/>
            <a:ext cx="4300943" cy="369332"/>
            <a:chOff x="4254318" y="4172699"/>
            <a:chExt cx="4855086" cy="36933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C927A0C-DADC-4632-AF7D-155DDBFF5420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dk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A7265B-3852-4BF7-8858-20238CA2A9D2}"/>
                </a:ext>
              </a:extLst>
            </p:cNvPr>
            <p:cNvSpPr txBox="1"/>
            <p:nvPr/>
          </p:nvSpPr>
          <p:spPr>
            <a:xfrm>
              <a:off x="4842204" y="4172699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D083F1-2541-4E17-8980-096337129D37}"/>
              </a:ext>
            </a:extLst>
          </p:cNvPr>
          <p:cNvGrpSpPr/>
          <p:nvPr/>
        </p:nvGrpSpPr>
        <p:grpSpPr>
          <a:xfrm>
            <a:off x="1856107" y="5114613"/>
            <a:ext cx="6006996" cy="1871595"/>
            <a:chOff x="2315926" y="5425037"/>
            <a:chExt cx="9774261" cy="148357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Прямоугольник: скругленные противолежащие углы 7">
              <a:extLst>
                <a:ext uri="{FF2B5EF4-FFF2-40B4-BE49-F238E27FC236}">
                  <a16:creationId xmlns:a16="http://schemas.microsoft.com/office/drawing/2014/main" id="{34B3B499-10D4-4EEE-BFE3-ABD2E0C25A55}"/>
                </a:ext>
              </a:extLst>
            </p:cNvPr>
            <p:cNvSpPr/>
            <p:nvPr/>
          </p:nvSpPr>
          <p:spPr>
            <a:xfrm>
              <a:off x="2321226" y="5425037"/>
              <a:ext cx="9768961" cy="1343720"/>
            </a:xfrm>
            <a:prstGeom prst="round2DiagRect">
              <a:avLst>
                <a:gd name="adj1" fmla="val 0"/>
                <a:gd name="adj2" fmla="val 293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F0924C-53EA-4959-B4A5-7C23796CCE27}"/>
                </a:ext>
              </a:extLst>
            </p:cNvPr>
            <p:cNvSpPr txBox="1"/>
            <p:nvPr/>
          </p:nvSpPr>
          <p:spPr>
            <a:xfrm>
              <a:off x="2315926" y="5469200"/>
              <a:ext cx="9586082" cy="143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Повышение престижа профессии педагога-психолога </a:t>
              </a:r>
              <a:b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и социального педагога;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Выделение бюджетных и целевых мест по программам подготовки высшего образования;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Организация программ повышения квалификации с целью обеспечения непрерывного образования педагогов-психологов </a:t>
              </a:r>
              <a:b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14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и повышения их профессиональных компетенций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ru-RU" sz="14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Стрелка: изогнутая 17">
            <a:extLst>
              <a:ext uri="{FF2B5EF4-FFF2-40B4-BE49-F238E27FC236}">
                <a16:creationId xmlns:a16="http://schemas.microsoft.com/office/drawing/2014/main" id="{966EF34E-CD38-4796-AF0A-70E4941CE715}"/>
              </a:ext>
            </a:extLst>
          </p:cNvPr>
          <p:cNvSpPr/>
          <p:nvPr/>
        </p:nvSpPr>
        <p:spPr>
          <a:xfrm flipV="1">
            <a:off x="345361" y="5831430"/>
            <a:ext cx="1495082" cy="701120"/>
          </a:xfrm>
          <a:prstGeom prst="bentArrow">
            <a:avLst>
              <a:gd name="adj1" fmla="val 25000"/>
              <a:gd name="adj2" fmla="val 24065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18" descr="Аудитория">
            <a:extLst>
              <a:ext uri="{FF2B5EF4-FFF2-40B4-BE49-F238E27FC236}">
                <a16:creationId xmlns:a16="http://schemas.microsoft.com/office/drawing/2014/main" id="{3ABCCED1-BCA0-4046-AB86-194DC87C4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837" y="5015862"/>
            <a:ext cx="1084130" cy="108413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FD0EEE-B0E0-488B-B8DD-72B09BF9CE71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90915E0-9B31-4784-BCE5-84BDBD8F758F}"/>
              </a:ext>
            </a:extLst>
          </p:cNvPr>
          <p:cNvGrpSpPr/>
          <p:nvPr/>
        </p:nvGrpSpPr>
        <p:grpSpPr>
          <a:xfrm>
            <a:off x="8300195" y="1074161"/>
            <a:ext cx="4408370" cy="369332"/>
            <a:chOff x="4254318" y="4175333"/>
            <a:chExt cx="4999232" cy="369332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48D3427-2BA3-4084-8CEE-4E0ED8AA0F56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82EA66-8D7F-4BF9-BE78-3F6BDE14D120}"/>
                </a:ext>
              </a:extLst>
            </p:cNvPr>
            <p:cNvSpPr txBox="1"/>
            <p:nvPr/>
          </p:nvSpPr>
          <p:spPr>
            <a:xfrm>
              <a:off x="4986349" y="4175333"/>
              <a:ext cx="426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EC5A0BF-0400-42BA-B330-715F5CC7D6E8}"/>
              </a:ext>
            </a:extLst>
          </p:cNvPr>
          <p:cNvGrpSpPr/>
          <p:nvPr/>
        </p:nvGrpSpPr>
        <p:grpSpPr>
          <a:xfrm>
            <a:off x="8438888" y="3688960"/>
            <a:ext cx="4300943" cy="369332"/>
            <a:chOff x="4254318" y="4172699"/>
            <a:chExt cx="4855086" cy="369332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971AA573-2B62-409A-AC47-A0A954F40BE9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dk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78A070A-A7EC-4D02-9C6B-ECE1CD815B31}"/>
                </a:ext>
              </a:extLst>
            </p:cNvPr>
            <p:cNvSpPr txBox="1"/>
            <p:nvPr/>
          </p:nvSpPr>
          <p:spPr>
            <a:xfrm>
              <a:off x="4842204" y="4172699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pic>
        <p:nvPicPr>
          <p:cNvPr id="9" name="Рисунок 8" descr="Академическая шапочка">
            <a:extLst>
              <a:ext uri="{FF2B5EF4-FFF2-40B4-BE49-F238E27FC236}">
                <a16:creationId xmlns:a16="http://schemas.microsoft.com/office/drawing/2014/main" id="{240BA061-4D51-410E-BF7C-DEFF9C69E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3146" y="1498958"/>
            <a:ext cx="914400" cy="914400"/>
          </a:xfrm>
          <a:prstGeom prst="rect">
            <a:avLst/>
          </a:prstGeom>
        </p:spPr>
      </p:pic>
      <p:pic>
        <p:nvPicPr>
          <p:cNvPr id="29" name="Рисунок 28" descr="Академическая шапочка">
            <a:extLst>
              <a:ext uri="{FF2B5EF4-FFF2-40B4-BE49-F238E27FC236}">
                <a16:creationId xmlns:a16="http://schemas.microsoft.com/office/drawing/2014/main" id="{3625AE69-865A-4C95-9164-48366D684C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9467" y="2537416"/>
            <a:ext cx="914400" cy="914400"/>
          </a:xfrm>
          <a:prstGeom prst="rect">
            <a:avLst/>
          </a:prstGeom>
        </p:spPr>
      </p:pic>
      <p:pic>
        <p:nvPicPr>
          <p:cNvPr id="30" name="Рисунок 29" descr="Академическая шапочка">
            <a:extLst>
              <a:ext uri="{FF2B5EF4-FFF2-40B4-BE49-F238E27FC236}">
                <a16:creationId xmlns:a16="http://schemas.microsoft.com/office/drawing/2014/main" id="{DCC7EB9B-19D0-4820-8739-DA3471D17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9467" y="4216297"/>
            <a:ext cx="914400" cy="914400"/>
          </a:xfrm>
          <a:prstGeom prst="rect">
            <a:avLst/>
          </a:prstGeom>
        </p:spPr>
      </p:pic>
      <p:pic>
        <p:nvPicPr>
          <p:cNvPr id="31" name="Рисунок 30" descr="Академическая шапочка">
            <a:extLst>
              <a:ext uri="{FF2B5EF4-FFF2-40B4-BE49-F238E27FC236}">
                <a16:creationId xmlns:a16="http://schemas.microsoft.com/office/drawing/2014/main" id="{1B0833A6-9BE6-4447-9280-5B116573F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4100" y="5288702"/>
            <a:ext cx="914400" cy="91440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D52673A-2634-4420-BCBB-DA558D4792F9}"/>
              </a:ext>
            </a:extLst>
          </p:cNvPr>
          <p:cNvSpPr/>
          <p:nvPr/>
        </p:nvSpPr>
        <p:spPr>
          <a:xfrm>
            <a:off x="9053907" y="1632992"/>
            <a:ext cx="2446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Доктор наук –  54 чел.</a:t>
            </a:r>
          </a:p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Кандидат наук – 9 чел.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1D97B9-44A3-42BA-8397-8C38F7D53F66}"/>
              </a:ext>
            </a:extLst>
          </p:cNvPr>
          <p:cNvSpPr/>
          <p:nvPr/>
        </p:nvSpPr>
        <p:spPr>
          <a:xfrm>
            <a:off x="9079531" y="4310339"/>
            <a:ext cx="2446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Доктор наук –  0 чел.</a:t>
            </a:r>
          </a:p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Кандидат наук – 0 чел.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7C2A911-ADBC-4B05-A924-4FA6A9232935}"/>
              </a:ext>
            </a:extLst>
          </p:cNvPr>
          <p:cNvSpPr/>
          <p:nvPr/>
        </p:nvSpPr>
        <p:spPr>
          <a:xfrm>
            <a:off x="9131757" y="5374546"/>
            <a:ext cx="2218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Профессор –  0 чел.</a:t>
            </a:r>
          </a:p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Доцент – 0 чел.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41E704-A2B2-42D6-86AB-53AE92EF9453}"/>
              </a:ext>
            </a:extLst>
          </p:cNvPr>
          <p:cNvSpPr/>
          <p:nvPr/>
        </p:nvSpPr>
        <p:spPr>
          <a:xfrm>
            <a:off x="9102696" y="2652239"/>
            <a:ext cx="2278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Профессор – 43 чел.</a:t>
            </a:r>
          </a:p>
          <a:p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Доцент – 4 чел.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74B0C20-8883-4AA6-9E15-99C41D3E8E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81" y="52756"/>
            <a:ext cx="1899421" cy="830997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861A357-78C2-BD22-7C6A-685F7F51CAA3}"/>
              </a:ext>
            </a:extLst>
          </p:cNvPr>
          <p:cNvGraphicFramePr>
            <a:graphicFrameLocks/>
          </p:cNvGraphicFramePr>
          <p:nvPr/>
        </p:nvGraphicFramePr>
        <p:xfrm>
          <a:off x="165367" y="1293601"/>
          <a:ext cx="4128181" cy="309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40D5B09-C65F-4CC7-B4B1-DB2C658BC1A6}"/>
              </a:ext>
            </a:extLst>
          </p:cNvPr>
          <p:cNvGraphicFramePr>
            <a:graphicFrameLocks/>
          </p:cNvGraphicFramePr>
          <p:nvPr/>
        </p:nvGraphicFramePr>
        <p:xfrm>
          <a:off x="3870476" y="1251907"/>
          <a:ext cx="4297074" cy="309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171598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6A394-4B4A-46E2-B070-7A6AECBF23F1}"/>
              </a:ext>
            </a:extLst>
          </p:cNvPr>
          <p:cNvSpPr txBox="1"/>
          <p:nvPr/>
        </p:nvSpPr>
        <p:spPr>
          <a:xfrm>
            <a:off x="143404" y="108576"/>
            <a:ext cx="885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Сведения о стаже работы и квалификационной категории </a:t>
            </a:r>
            <a:b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педагогов-психологов и социальных педагогов Волгоградской области</a:t>
            </a:r>
            <a:endParaRPr lang="ru-RU" sz="9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05C052-0A5E-4018-8B6F-ACB29C990A03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AAD6D1-AB6E-4A12-ABF7-6AAE8DED3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FF4E6F3-3FF6-4096-AC47-EE344DFD765B}"/>
              </a:ext>
            </a:extLst>
          </p:cNvPr>
          <p:cNvGrpSpPr/>
          <p:nvPr/>
        </p:nvGrpSpPr>
        <p:grpSpPr>
          <a:xfrm>
            <a:off x="537966" y="5539285"/>
            <a:ext cx="5742663" cy="1319941"/>
            <a:chOff x="2256567" y="1345658"/>
            <a:chExt cx="9768961" cy="107865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" name="Прямоугольник: скругленные противолежащие углы 7">
              <a:extLst>
                <a:ext uri="{FF2B5EF4-FFF2-40B4-BE49-F238E27FC236}">
                  <a16:creationId xmlns:a16="http://schemas.microsoft.com/office/drawing/2014/main" id="{E94DF007-FFCC-4E20-88EA-73E398086F7E}"/>
                </a:ext>
              </a:extLst>
            </p:cNvPr>
            <p:cNvSpPr/>
            <p:nvPr/>
          </p:nvSpPr>
          <p:spPr>
            <a:xfrm>
              <a:off x="2256567" y="1345658"/>
              <a:ext cx="9768961" cy="1078652"/>
            </a:xfrm>
            <a:prstGeom prst="round2DiagRect">
              <a:avLst>
                <a:gd name="adj1" fmla="val 0"/>
                <a:gd name="adj2" fmla="val 293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CD06FA-014A-4870-AC27-1C4E1E530955}"/>
                </a:ext>
              </a:extLst>
            </p:cNvPr>
            <p:cNvSpPr txBox="1"/>
            <p:nvPr/>
          </p:nvSpPr>
          <p:spPr>
            <a:xfrm>
              <a:off x="2410355" y="1382704"/>
              <a:ext cx="9586080" cy="101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5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Повышение мотивации социальных педагогов </a:t>
              </a:r>
              <a:br>
                <a:rPr lang="ru-RU" sz="150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ru-RU" sz="15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и педагогов-психологов к повышению квалификационной категории;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5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Повышение контроля со стороны руководителей образовательных организаций.</a:t>
              </a:r>
              <a:endParaRPr lang="ru-RU" sz="15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8" name="Рисунок 7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2FA3539C-3B46-4442-9DBB-6F9EAF16D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8291" y="5574596"/>
            <a:ext cx="830997" cy="830997"/>
          </a:xfrm>
          <a:prstGeom prst="rect">
            <a:avLst/>
          </a:prstGeom>
        </p:spPr>
      </p:pic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FFEB34F1-6FB6-4AEA-96D7-1BEEEBC9AC6F}"/>
              </a:ext>
            </a:extLst>
          </p:cNvPr>
          <p:cNvSpPr/>
          <p:nvPr/>
        </p:nvSpPr>
        <p:spPr>
          <a:xfrm flipH="1" flipV="1">
            <a:off x="6293832" y="6038048"/>
            <a:ext cx="1386003" cy="627960"/>
          </a:xfrm>
          <a:prstGeom prst="bentArrow">
            <a:avLst>
              <a:gd name="adj1" fmla="val 25000"/>
              <a:gd name="adj2" fmla="val 23148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54A43AF-B0C9-4735-BA90-6223393767B3}"/>
              </a:ext>
            </a:extLst>
          </p:cNvPr>
          <p:cNvGrpSpPr/>
          <p:nvPr/>
        </p:nvGrpSpPr>
        <p:grpSpPr>
          <a:xfrm>
            <a:off x="7922550" y="963667"/>
            <a:ext cx="4401970" cy="369332"/>
            <a:chOff x="4254318" y="4189429"/>
            <a:chExt cx="4991974" cy="36933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E4D4065-EFFE-4A0B-8180-9E6F37275F39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5BAB21-7356-43A0-AD11-851AACE34F16}"/>
                </a:ext>
              </a:extLst>
            </p:cNvPr>
            <p:cNvSpPr txBox="1"/>
            <p:nvPr/>
          </p:nvSpPr>
          <p:spPr>
            <a:xfrm>
              <a:off x="4979091" y="4189429"/>
              <a:ext cx="426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77E0534-B3CE-4C92-B0BB-7F028EE065EB}"/>
              </a:ext>
            </a:extLst>
          </p:cNvPr>
          <p:cNvGrpSpPr/>
          <p:nvPr/>
        </p:nvGrpSpPr>
        <p:grpSpPr>
          <a:xfrm>
            <a:off x="7914942" y="3767107"/>
            <a:ext cx="4300943" cy="369332"/>
            <a:chOff x="4254318" y="4172699"/>
            <a:chExt cx="4855086" cy="36933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7F604D5-E35E-4ACD-B9A3-B47E52DDBBC5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dk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2DA84C-9B90-4C7C-BF04-EC613E562A31}"/>
                </a:ext>
              </a:extLst>
            </p:cNvPr>
            <p:cNvSpPr txBox="1"/>
            <p:nvPr/>
          </p:nvSpPr>
          <p:spPr>
            <a:xfrm>
              <a:off x="4842204" y="4172699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1B9297-5393-486A-9A73-481B0289F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D3813272-2B93-42CA-B8F8-4DD69E2AC3B9}"/>
              </a:ext>
            </a:extLst>
          </p:cNvPr>
          <p:cNvGraphicFramePr>
            <a:graphicFrameLocks/>
          </p:cNvGraphicFramePr>
          <p:nvPr/>
        </p:nvGraphicFramePr>
        <p:xfrm>
          <a:off x="111872" y="872059"/>
          <a:ext cx="7800421" cy="470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2E50E2B5-CD13-4287-B915-335FDCE59B12}"/>
              </a:ext>
            </a:extLst>
          </p:cNvPr>
          <p:cNvGraphicFramePr>
            <a:graphicFrameLocks/>
          </p:cNvGraphicFramePr>
          <p:nvPr/>
        </p:nvGraphicFramePr>
        <p:xfrm>
          <a:off x="7044909" y="1103948"/>
          <a:ext cx="5662880" cy="290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1AACD55-B242-7129-60B2-D857B7186ABB}"/>
              </a:ext>
            </a:extLst>
          </p:cNvPr>
          <p:cNvGraphicFramePr>
            <a:graphicFrameLocks/>
          </p:cNvGraphicFramePr>
          <p:nvPr/>
        </p:nvGraphicFramePr>
        <p:xfrm>
          <a:off x="6856356" y="3985644"/>
          <a:ext cx="6276320" cy="290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479480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E52846-DB26-4BD1-B8ED-FB9E1BD5D3A2}"/>
              </a:ext>
            </a:extLst>
          </p:cNvPr>
          <p:cNvSpPr txBox="1"/>
          <p:nvPr/>
        </p:nvSpPr>
        <p:spPr>
          <a:xfrm>
            <a:off x="428263" y="0"/>
            <a:ext cx="889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Сведения о реализации наставничества </a:t>
            </a:r>
            <a:b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пройденных программах повышения квалификации </a:t>
            </a:r>
            <a:b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педагогами-психологами и социальными педагогами Волгоградской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834ED-860D-4F13-8D69-A8B7E1951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1D9ADD-C494-4ADD-9FBA-EBB68E64D0C5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2784E03-1C89-4776-BA84-6F617985493A}"/>
              </a:ext>
            </a:extLst>
          </p:cNvPr>
          <p:cNvGrpSpPr/>
          <p:nvPr/>
        </p:nvGrpSpPr>
        <p:grpSpPr>
          <a:xfrm>
            <a:off x="5559236" y="5298527"/>
            <a:ext cx="6501037" cy="1645020"/>
            <a:chOff x="2011078" y="1817312"/>
            <a:chExt cx="9775961" cy="14177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Прямоугольник: скругленные противолежащие углы 7">
              <a:extLst>
                <a:ext uri="{FF2B5EF4-FFF2-40B4-BE49-F238E27FC236}">
                  <a16:creationId xmlns:a16="http://schemas.microsoft.com/office/drawing/2014/main" id="{B98CFB23-AE07-4D72-B4B0-A84069A5224F}"/>
                </a:ext>
              </a:extLst>
            </p:cNvPr>
            <p:cNvSpPr/>
            <p:nvPr/>
          </p:nvSpPr>
          <p:spPr>
            <a:xfrm>
              <a:off x="2011078" y="1817312"/>
              <a:ext cx="9768961" cy="1237285"/>
            </a:xfrm>
            <a:prstGeom prst="round2DiagRect">
              <a:avLst>
                <a:gd name="adj1" fmla="val 0"/>
                <a:gd name="adj2" fmla="val 293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F1E21F-7900-4843-BE36-65A793D060A5}"/>
                </a:ext>
              </a:extLst>
            </p:cNvPr>
            <p:cNvSpPr txBox="1"/>
            <p:nvPr/>
          </p:nvSpPr>
          <p:spPr>
            <a:xfrm>
              <a:off x="2200957" y="1882262"/>
              <a:ext cx="9586082" cy="135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Организация системы наставничества для молодых специалистов;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Развитие системы преемственности педагогических традиций;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ru-RU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Мотивация молодых специалистов к повышению профессиональной квалификации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ru-RU" sz="1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CF95875E-7BC4-42CB-BD4D-A591BF04D27D}"/>
              </a:ext>
            </a:extLst>
          </p:cNvPr>
          <p:cNvSpPr/>
          <p:nvPr/>
        </p:nvSpPr>
        <p:spPr>
          <a:xfrm flipV="1">
            <a:off x="4115404" y="5999971"/>
            <a:ext cx="1205484" cy="695842"/>
          </a:xfrm>
          <a:prstGeom prst="bentArrow">
            <a:avLst>
              <a:gd name="adj1" fmla="val 25000"/>
              <a:gd name="adj2" fmla="val 24065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Расширение бизнеса">
            <a:extLst>
              <a:ext uri="{FF2B5EF4-FFF2-40B4-BE49-F238E27FC236}">
                <a16:creationId xmlns:a16="http://schemas.microsoft.com/office/drawing/2014/main" id="{4FE0184C-9BA4-4E5E-BA46-12557F562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5584" y="5250169"/>
            <a:ext cx="1121010" cy="111891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1220467-AE1B-497F-A47C-DCA802AC3517}"/>
              </a:ext>
            </a:extLst>
          </p:cNvPr>
          <p:cNvGrpSpPr/>
          <p:nvPr/>
        </p:nvGrpSpPr>
        <p:grpSpPr>
          <a:xfrm>
            <a:off x="729632" y="1034094"/>
            <a:ext cx="4352156" cy="369332"/>
            <a:chOff x="4254318" y="4181104"/>
            <a:chExt cx="4935483" cy="369332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756AEDE-CBB7-4077-91CB-3AA6BB794224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0D549D-67DB-4146-86C2-BD2A97EE3598}"/>
                </a:ext>
              </a:extLst>
            </p:cNvPr>
            <p:cNvSpPr txBox="1"/>
            <p:nvPr/>
          </p:nvSpPr>
          <p:spPr>
            <a:xfrm>
              <a:off x="4922600" y="4181104"/>
              <a:ext cx="426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C42B88C-58E8-48E7-9FD2-8AD249F63E38}"/>
              </a:ext>
            </a:extLst>
          </p:cNvPr>
          <p:cNvGrpSpPr/>
          <p:nvPr/>
        </p:nvGrpSpPr>
        <p:grpSpPr>
          <a:xfrm>
            <a:off x="777412" y="3927758"/>
            <a:ext cx="4300943" cy="369332"/>
            <a:chOff x="4254318" y="4172699"/>
            <a:chExt cx="4855086" cy="36933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B905F1F-9BA9-4542-8A42-C99F6810A6FE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dk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1E8E75-52E4-477D-A506-A65E9CED0F2D}"/>
                </a:ext>
              </a:extLst>
            </p:cNvPr>
            <p:cNvSpPr txBox="1"/>
            <p:nvPr/>
          </p:nvSpPr>
          <p:spPr>
            <a:xfrm>
              <a:off x="4842204" y="4172699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pic>
        <p:nvPicPr>
          <p:cNvPr id="21" name="Рисунок 20" descr="Диплом">
            <a:extLst>
              <a:ext uri="{FF2B5EF4-FFF2-40B4-BE49-F238E27FC236}">
                <a16:creationId xmlns:a16="http://schemas.microsoft.com/office/drawing/2014/main" id="{4688B1E3-71A9-43F5-B1D2-82852D559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4974" y="1938298"/>
            <a:ext cx="914400" cy="9144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616A8B6-B4F1-42F3-A3ED-49625A353415}"/>
              </a:ext>
            </a:extLst>
          </p:cNvPr>
          <p:cNvGrpSpPr/>
          <p:nvPr/>
        </p:nvGrpSpPr>
        <p:grpSpPr>
          <a:xfrm>
            <a:off x="6384496" y="1672303"/>
            <a:ext cx="4305248" cy="369332"/>
            <a:chOff x="4254318" y="4176261"/>
            <a:chExt cx="4882288" cy="369332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73AAA18-8DAB-4C7C-93F3-EF46BA750D2F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C246E9-9B71-48E4-8EF3-B4DD17B2A973}"/>
                </a:ext>
              </a:extLst>
            </p:cNvPr>
            <p:cNvSpPr txBox="1"/>
            <p:nvPr/>
          </p:nvSpPr>
          <p:spPr>
            <a:xfrm>
              <a:off x="4869405" y="4176261"/>
              <a:ext cx="4267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Педагоги-психологи</a:t>
              </a:r>
            </a:p>
          </p:txBody>
        </p:sp>
      </p:grpSp>
      <p:pic>
        <p:nvPicPr>
          <p:cNvPr id="25" name="Рисунок 24" descr="Диплом">
            <a:extLst>
              <a:ext uri="{FF2B5EF4-FFF2-40B4-BE49-F238E27FC236}">
                <a16:creationId xmlns:a16="http://schemas.microsoft.com/office/drawing/2014/main" id="{FE847135-A5AF-4A1F-8032-DEC6D7B8C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9027" y="2632373"/>
            <a:ext cx="914400" cy="914400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876A86E-5DF2-4D45-A453-63E930B51093}"/>
              </a:ext>
            </a:extLst>
          </p:cNvPr>
          <p:cNvGrpSpPr/>
          <p:nvPr/>
        </p:nvGrpSpPr>
        <p:grpSpPr>
          <a:xfrm>
            <a:off x="6384497" y="3357656"/>
            <a:ext cx="4300943" cy="369332"/>
            <a:chOff x="4254318" y="4172699"/>
            <a:chExt cx="4855086" cy="369332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547CA61-644C-4969-BA26-BC32D2AAEB26}"/>
                </a:ext>
              </a:extLst>
            </p:cNvPr>
            <p:cNvSpPr/>
            <p:nvPr/>
          </p:nvSpPr>
          <p:spPr>
            <a:xfrm rot="5400000">
              <a:off x="6038083" y="2442845"/>
              <a:ext cx="281225" cy="3848756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dk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1160B7-B5F8-4C24-AE01-0529D462FF06}"/>
                </a:ext>
              </a:extLst>
            </p:cNvPr>
            <p:cNvSpPr txBox="1"/>
            <p:nvPr/>
          </p:nvSpPr>
          <p:spPr>
            <a:xfrm>
              <a:off x="4842204" y="4172699"/>
              <a:ext cx="426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Социальные педагоги</a:t>
              </a:r>
            </a:p>
          </p:txBody>
        </p:sp>
      </p:grpSp>
      <p:pic>
        <p:nvPicPr>
          <p:cNvPr id="29" name="Рисунок 28" descr="Диплом">
            <a:extLst>
              <a:ext uri="{FF2B5EF4-FFF2-40B4-BE49-F238E27FC236}">
                <a16:creationId xmlns:a16="http://schemas.microsoft.com/office/drawing/2014/main" id="{B6C52646-8129-4A8B-913F-C4A06271F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0888" y="3758697"/>
            <a:ext cx="914400" cy="914400"/>
          </a:xfrm>
          <a:prstGeom prst="rect">
            <a:avLst/>
          </a:prstGeom>
        </p:spPr>
      </p:pic>
      <p:pic>
        <p:nvPicPr>
          <p:cNvPr id="30" name="Рисунок 29" descr="Диплом">
            <a:extLst>
              <a:ext uri="{FF2B5EF4-FFF2-40B4-BE49-F238E27FC236}">
                <a16:creationId xmlns:a16="http://schemas.microsoft.com/office/drawing/2014/main" id="{8C3006D3-5E59-4FD1-8FF7-C1615DEAA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9027" y="4468383"/>
            <a:ext cx="914400" cy="91440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ECE2CE7-5804-4629-838E-21F0700118F9}"/>
              </a:ext>
            </a:extLst>
          </p:cNvPr>
          <p:cNvSpPr/>
          <p:nvPr/>
        </p:nvSpPr>
        <p:spPr>
          <a:xfrm>
            <a:off x="5299027" y="1069422"/>
            <a:ext cx="5386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Предпочитаемые варианты прохождения программ повышения квалификации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229A4DF-74AE-4854-B5D7-A4FC37504652}"/>
              </a:ext>
            </a:extLst>
          </p:cNvPr>
          <p:cNvSpPr/>
          <p:nvPr/>
        </p:nvSpPr>
        <p:spPr>
          <a:xfrm>
            <a:off x="6235287" y="2072333"/>
            <a:ext cx="5651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В объеме от 72 до 142 часов по заочной форме обучения 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739EF86-F647-41C6-80FB-85B732CD6584}"/>
              </a:ext>
            </a:extLst>
          </p:cNvPr>
          <p:cNvSpPr/>
          <p:nvPr/>
        </p:nvSpPr>
        <p:spPr>
          <a:xfrm>
            <a:off x="6213427" y="2661511"/>
            <a:ext cx="5846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В объеме от 36 до 70 часов по заочной форме обучения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723125E-6700-405D-BBDB-C87CEA033821}"/>
              </a:ext>
            </a:extLst>
          </p:cNvPr>
          <p:cNvSpPr/>
          <p:nvPr/>
        </p:nvSpPr>
        <p:spPr>
          <a:xfrm>
            <a:off x="6213427" y="3776803"/>
            <a:ext cx="5123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FF"/>
                </a:highlight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В объеме от 36 до 70 часов по заочной форме обучения 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179E686-8B68-4193-B3FD-2C2BBFD17714}"/>
              </a:ext>
            </a:extLst>
          </p:cNvPr>
          <p:cNvSpPr/>
          <p:nvPr/>
        </p:nvSpPr>
        <p:spPr>
          <a:xfrm>
            <a:off x="6245937" y="4475699"/>
            <a:ext cx="5641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FFFFFF"/>
                </a:highlight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В объеме от</a:t>
            </a:r>
            <a:r>
              <a:rPr lang="ru-RU" dirty="0">
                <a:highlight>
                  <a:srgbClr val="FFFFFF"/>
                </a:highlight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72 до 142 часов по заочной форме обучения 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7D7BB79-BFD7-4A7B-80B4-BC4A8D58D3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BA6044D-752A-4452-95BF-60D3F8065783}"/>
              </a:ext>
            </a:extLst>
          </p:cNvPr>
          <p:cNvGraphicFramePr>
            <a:graphicFrameLocks/>
          </p:cNvGraphicFramePr>
          <p:nvPr/>
        </p:nvGraphicFramePr>
        <p:xfrm>
          <a:off x="-31875" y="1191292"/>
          <a:ext cx="50165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89190666-231B-487C-BBC7-2B4E622DF9CF}"/>
              </a:ext>
            </a:extLst>
          </p:cNvPr>
          <p:cNvGraphicFramePr>
            <a:graphicFrameLocks/>
          </p:cNvGraphicFramePr>
          <p:nvPr/>
        </p:nvGraphicFramePr>
        <p:xfrm>
          <a:off x="-113434" y="4115914"/>
          <a:ext cx="50800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389555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B508F83-4A41-40D8-A90F-402F716BAC42}"/>
              </a:ext>
            </a:extLst>
          </p:cNvPr>
          <p:cNvSpPr/>
          <p:nvPr/>
        </p:nvSpPr>
        <p:spPr>
          <a:xfrm>
            <a:off x="1" y="-6669"/>
            <a:ext cx="1897626" cy="2213844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dk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583E95-1872-4F45-9D69-D9C1EC22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6116DB-FBEB-48CC-9655-D24DD0FC2C4A}"/>
              </a:ext>
            </a:extLst>
          </p:cNvPr>
          <p:cNvSpPr/>
          <p:nvPr/>
        </p:nvSpPr>
        <p:spPr>
          <a:xfrm>
            <a:off x="271124" y="200433"/>
            <a:ext cx="1830081" cy="1814163"/>
          </a:xfrm>
          <a:prstGeom prst="rect">
            <a:avLst/>
          </a:prstGeom>
          <a:solidFill>
            <a:schemeClr val="bg1"/>
          </a:solidFill>
          <a:ln>
            <a:solidFill>
              <a:srgbClr val="006CB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4" descr="Минпросвещения России">
            <a:extLst>
              <a:ext uri="{FF2B5EF4-FFF2-40B4-BE49-F238E27FC236}">
                <a16:creationId xmlns:a16="http://schemas.microsoft.com/office/drawing/2014/main" id="{440898A7-2FE2-4959-B31C-0619D39E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" y="291579"/>
            <a:ext cx="2283615" cy="193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7AC0FFFE-0145-406C-81BA-E45AF18DE0B3}"/>
              </a:ext>
            </a:extLst>
          </p:cNvPr>
          <p:cNvSpPr txBox="1"/>
          <p:nvPr/>
        </p:nvSpPr>
        <p:spPr>
          <a:xfrm>
            <a:off x="132080" y="3875036"/>
            <a:ext cx="6029960" cy="2769989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88900" algn="just">
              <a:tabLst>
                <a:tab pos="11663363" algn="l"/>
              </a:tabLst>
            </a:pPr>
            <a:r>
              <a:rPr lang="ru-RU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Основание</a:t>
            </a: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П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ункт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4 «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Разработка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актуализация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) в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субъектах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Российской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Федерации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региональных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планов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комплексов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мер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развитию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психологической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службы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в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системе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общего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образования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и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среднего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профессионального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образования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»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Плана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мероприятий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реализации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Концепции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развития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психологической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службы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в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системе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общего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образования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и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среднего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профессионального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образования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в 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Российской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Федерации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на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период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до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2025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года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утвержденного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Минпросвещения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России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20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мая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2022 г. № СК-7/07вн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35A3E5E-5E95-4104-ACD8-271248112270}"/>
              </a:ext>
            </a:extLst>
          </p:cNvPr>
          <p:cNvSpPr/>
          <p:nvPr/>
        </p:nvSpPr>
        <p:spPr>
          <a:xfrm>
            <a:off x="132080" y="2367856"/>
            <a:ext cx="6035040" cy="869277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12700" marR="5080" algn="just">
              <a:lnSpc>
                <a:spcPct val="98900"/>
              </a:lnSpc>
              <a:spcBef>
                <a:spcPts val="105"/>
              </a:spcBef>
            </a:pP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Федеральн</a:t>
            </a:r>
            <a:r>
              <a:rPr lang="ru-RU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координационн</a:t>
            </a:r>
            <a:r>
              <a:rPr lang="ru-RU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центр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обеспечению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психологической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службы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в 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системе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образования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Российской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Федерации</a:t>
            </a:r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700" dirty="0">
                <a:latin typeface="Segoe UI" panose="020B0502040204020203" pitchFamily="34" charset="0"/>
                <a:cs typeface="Segoe UI" panose="020B0502040204020203" pitchFamily="34" charset="0"/>
              </a:rPr>
              <a:t>ФГБОУ ВО МГППУ</a:t>
            </a:r>
            <a:endParaRPr lang="ru-RU" sz="17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8E7124C-5EB4-49C1-8DAD-112E3B45BBD0}"/>
              </a:ext>
            </a:extLst>
          </p:cNvPr>
          <p:cNvSpPr txBox="1"/>
          <p:nvPr/>
        </p:nvSpPr>
        <p:spPr>
          <a:xfrm>
            <a:off x="127000" y="3346859"/>
            <a:ext cx="6035040" cy="384721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endParaRPr lang="ru-RU" sz="7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8900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Сроки проведения: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апрель 2023 </a:t>
            </a:r>
            <a:endParaRPr lang="ru-RU" sz="7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B1447F-403A-4FFA-A742-6CE5C636D6F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48957" y="1545413"/>
            <a:ext cx="938366" cy="938366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4BD95779-B1E7-4A65-9113-35655850343B}"/>
              </a:ext>
            </a:extLst>
          </p:cNvPr>
          <p:cNvSpPr txBox="1"/>
          <p:nvPr/>
        </p:nvSpPr>
        <p:spPr>
          <a:xfrm>
            <a:off x="2421869" y="326467"/>
            <a:ext cx="786545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План по реализации Концепции развития психологической службы </a:t>
            </a:r>
            <a:b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системе общего образования и среднего профессионального образования в Российской Федерации на период до 2025 года, утвержденного Минпросвещения России 20 мая 2022 года №СК-7/07вн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BA37B9-CCD5-4179-9636-6C5056C065C7}"/>
              </a:ext>
            </a:extLst>
          </p:cNvPr>
          <p:cNvSpPr/>
          <p:nvPr/>
        </p:nvSpPr>
        <p:spPr>
          <a:xfrm>
            <a:off x="6597032" y="2624206"/>
            <a:ext cx="541743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 рамках исследования было проанализировано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65 Региональных планов из 8 Федеральных округов Российской Федерации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677FD81-373A-4829-967E-F7D5D8D76D48}"/>
              </a:ext>
            </a:extLst>
          </p:cNvPr>
          <p:cNvGraphicFramePr>
            <a:graphicFrameLocks noGrp="1"/>
          </p:cNvGraphicFramePr>
          <p:nvPr/>
        </p:nvGraphicFramePr>
        <p:xfrm>
          <a:off x="6597032" y="3676176"/>
          <a:ext cx="5382973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470626773"/>
                    </a:ext>
                  </a:extLst>
                </a:gridCol>
                <a:gridCol w="2792173">
                  <a:extLst>
                    <a:ext uri="{9D8B030D-6E8A-4147-A177-3AD203B41FA5}">
                      <a16:colId xmlns:a16="http://schemas.microsoft.com/office/drawing/2014/main" val="103726597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Показатели анализа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719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Количественные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Качественные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95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Представлены в процентном соотношении и отражают наличие мероприятий Плана </a:t>
                      </a:r>
                      <a:b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</a:b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и их соответствие срокам реализации в Региональных планах</a:t>
                      </a:r>
                      <a:endParaRPr lang="ru-RU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Отражают наполненность пунктов Регионального плана и характер содержания мероприятий, подчеркивающих специфику и уникальность деятельности психологической службы субъектов Российской Федерации</a:t>
                      </a:r>
                      <a:endParaRPr lang="ru-RU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061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52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52EA3-224E-9779-3A4A-993752187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9588D7-31C9-B856-69D7-C9A50666B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BAF1668-E238-2B95-9FFF-455172F19BFF}"/>
              </a:ext>
            </a:extLst>
          </p:cNvPr>
          <p:cNvSpPr/>
          <p:nvPr/>
        </p:nvSpPr>
        <p:spPr>
          <a:xfrm>
            <a:off x="854914" y="5041382"/>
            <a:ext cx="10482170" cy="1658591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В Региональном плане Волгоградской области при сравнении с Планом мероприятий по реализации Концепции в большей степени отражены мероприятия, связанные с кадровым (67%) </a:t>
            </a:r>
            <a:br>
              <a:rPr lang="ru-RU" sz="1800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ru-RU" sz="1800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и информационным (67%) обеспечением психологической службы (далее – Служба), а также с совершенствовани</a:t>
            </a:r>
            <a:r>
              <a:rPr lang="ru-RU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ем</a:t>
            </a:r>
            <a:r>
              <a:rPr lang="ru-RU" sz="1800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управления Службой (43</a:t>
            </a:r>
            <a:r>
              <a:rPr lang="en-US" sz="1800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%</a:t>
            </a:r>
            <a:r>
              <a:rPr lang="ru-RU" sz="1800" dirty="0">
                <a:latin typeface="Segoe UI Light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). В региональном плане Волгоградской области отражен широкий спектр мероприятий по развитию Службы в соответствии с региональной спецификой и потребностями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F5BF1E-64E2-A30D-21FF-AE6FB989BF94}"/>
              </a:ext>
            </a:extLst>
          </p:cNvPr>
          <p:cNvSpPr/>
          <p:nvPr/>
        </p:nvSpPr>
        <p:spPr>
          <a:xfrm>
            <a:off x="667577" y="1071064"/>
            <a:ext cx="108568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1. Разработка Концепции на уровне субъекта Российской Федерации.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2. Организация работы педагогов-психологов в пунктах временного размещения.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3. Профессиональная подготовка педагогов-психологов для реализации профессиональной деятельности региональной психологической службы.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4. Организация взаимодействия образовательных организации общего образования и среднего профессионального образования с вузами, осуществляющих деятельность на территории </a:t>
            </a:r>
            <a:b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</a:b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субъекта Российской Федерации.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5. Организация деятельности региональных методических объединений педагогов-психологов психологической службы.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6. Разработка единых форм документации педагога-психолог, представленных в электронном виде.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7. Оснащение (материально-техническое обеспечение) кабинетов педагога-психолога в образовательных организациях субъекта Российской Федерации. </a:t>
            </a:r>
            <a:endParaRPr lang="ru-RU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8. Материально-техническое обеспечение педагога-психолога в условиях цифровой образовательной среды.</a:t>
            </a:r>
            <a:endParaRPr lang="ru-RU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030EEA-FE36-7838-0610-6DFE5E9F1467}"/>
              </a:ext>
            </a:extLst>
          </p:cNvPr>
          <p:cNvSpPr/>
          <p:nvPr/>
        </p:nvSpPr>
        <p:spPr>
          <a:xfrm>
            <a:off x="667577" y="158027"/>
            <a:ext cx="5627205" cy="872487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Дополнительно выделенные пункты </a:t>
            </a:r>
            <a:b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основании проведенного анализа </a:t>
            </a:r>
            <a:b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65 Региональных планов</a:t>
            </a:r>
            <a:endParaRPr lang="ru-RU" b="1" dirty="0">
              <a:solidFill>
                <a:schemeClr val="tx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5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92BDA5-D3BB-473C-8041-D9A08D7261E8}"/>
              </a:ext>
            </a:extLst>
          </p:cNvPr>
          <p:cNvSpPr/>
          <p:nvPr/>
        </p:nvSpPr>
        <p:spPr>
          <a:xfrm>
            <a:off x="1085247" y="1113705"/>
            <a:ext cx="10958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Совершенствование нормативной правовой базы, регламентирующей вопросы оказания психолого-педагогической и медико-социальной помощи обучающимся и детям раннего возраста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Волгоградской области.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27EA25-59D7-0F51-7938-5769F02BD9B9}"/>
              </a:ext>
            </a:extLst>
          </p:cNvPr>
          <p:cNvSpPr/>
          <p:nvPr/>
        </p:nvSpPr>
        <p:spPr>
          <a:xfrm>
            <a:off x="1380435" y="97414"/>
            <a:ext cx="7361433" cy="635676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Дополнительные пункты в соответствии с региональной спецификой и потребностями Волгоградской области:</a:t>
            </a:r>
            <a:endParaRPr lang="ru-RU" b="1" dirty="0">
              <a:solidFill>
                <a:schemeClr val="tx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7B185-656F-D0DA-592F-180740A05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249BA-DA71-55F5-6BB8-472F7D0FA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4BFE99-4AC8-4DB3-9DA4-0FDDC80819FB}"/>
              </a:ext>
            </a:extLst>
          </p:cNvPr>
          <p:cNvSpPr/>
          <p:nvPr/>
        </p:nvSpPr>
        <p:spPr>
          <a:xfrm>
            <a:off x="1035603" y="2491420"/>
            <a:ext cx="11008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Обеспечение координации реализации плана мероприятий («дорожной карты») по реализации стратегии службы психолого-педагогической помощи обучающимся и детям раннего возраста на территории муниципального района (городского округа) Волгоградской области на период до 2025 года;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B15CF38-3D21-4217-B881-F7E801672504}"/>
              </a:ext>
            </a:extLst>
          </p:cNvPr>
          <p:cNvSpPr/>
          <p:nvPr/>
        </p:nvSpPr>
        <p:spPr>
          <a:xfrm>
            <a:off x="1035603" y="3434033"/>
            <a:ext cx="11267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кадрового обеспечения ППк, ПМПК, служб ранней помощи;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76F4275-A2FE-4888-A306-8D91E306EE3E}"/>
              </a:ext>
            </a:extLst>
          </p:cNvPr>
          <p:cNvSpPr/>
          <p:nvPr/>
        </p:nvSpPr>
        <p:spPr>
          <a:xfrm>
            <a:off x="1035603" y="3803365"/>
            <a:ext cx="110086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кадрового обеспечения  образования обучающихся:</a:t>
            </a:r>
          </a:p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- с ОВЗ;</a:t>
            </a:r>
          </a:p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- с умственной отсталостью (интеллектуальными нарушениями) в соответствии с ФГОС;</a:t>
            </a:r>
          </a:p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- после кохлеарной имплантации</a:t>
            </a:r>
          </a:p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- с ОВЗ и инвалидность, нуждающихся в длительном лечении, получающих образование на дому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и в медицинских организациях (в том числе с использованием дистанционных технологий);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9C6B592-6B41-4197-9551-20DE2210462A}"/>
              </a:ext>
            </a:extLst>
          </p:cNvPr>
          <p:cNvSpPr/>
          <p:nvPr/>
        </p:nvSpPr>
        <p:spPr>
          <a:xfrm>
            <a:off x="1035603" y="5557691"/>
            <a:ext cx="11008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Анализ потребностей детей целевой группы и их родителей (законных представителей), проживающих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 территории </a:t>
            </a:r>
            <a:r>
              <a:rPr lang="ru-RU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Жирновского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 муниципального района Волгоградской области;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728ECB-FF4B-49E9-B90A-56C4440844F7}"/>
              </a:ext>
            </a:extLst>
          </p:cNvPr>
          <p:cNvSpPr/>
          <p:nvPr/>
        </p:nvSpPr>
        <p:spPr>
          <a:xfrm>
            <a:off x="1085247" y="777430"/>
            <a:ext cx="10823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</a:t>
            </a: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 Нормативное правовое обеспечение развития психолого-педагогической помощи обучающимся: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1D9E23-7960-40B5-8109-5355ABD58DB1}"/>
              </a:ext>
            </a:extLst>
          </p:cNvPr>
          <p:cNvSpPr/>
          <p:nvPr/>
        </p:nvSpPr>
        <p:spPr>
          <a:xfrm>
            <a:off x="1035603" y="2102805"/>
            <a:ext cx="11267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II</a:t>
            </a: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 Организационно-управленческое обеспечение деятельности Службы: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850ABE-4C0C-4BC9-842E-CBD433EAD2DE}"/>
              </a:ext>
            </a:extLst>
          </p:cNvPr>
          <p:cNvSpPr/>
          <p:nvPr/>
        </p:nvSpPr>
        <p:spPr>
          <a:xfrm>
            <a:off x="1035603" y="6172290"/>
            <a:ext cx="11008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Внедрение новых направлений и форм оказания психолого-педагогической и медико-социальной помощи детям, родителям (законным представителям);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9510D6-5216-43BB-A0E2-E9482647E6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951" y="1780838"/>
            <a:ext cx="774296" cy="7742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BFCE37-1131-40A2-BBB4-DC627E4FA5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350" y="479629"/>
            <a:ext cx="653253" cy="653253"/>
          </a:xfrm>
          <a:prstGeom prst="rect">
            <a:avLst/>
          </a:prstGeom>
        </p:spPr>
      </p:pic>
      <p:pic>
        <p:nvPicPr>
          <p:cNvPr id="16" name="Рисунок 15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E51DB1D6-B6C8-4B6F-8C34-685DDFC9E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404" y="1113705"/>
            <a:ext cx="517554" cy="517554"/>
          </a:xfrm>
          <a:prstGeom prst="rect">
            <a:avLst/>
          </a:prstGeom>
        </p:spPr>
      </p:pic>
      <p:pic>
        <p:nvPicPr>
          <p:cNvPr id="17" name="Рисунок 16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1EBF9AED-22E9-4033-AB96-FFD60E897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404" y="2467388"/>
            <a:ext cx="517554" cy="517554"/>
          </a:xfrm>
          <a:prstGeom prst="rect">
            <a:avLst/>
          </a:prstGeom>
        </p:spPr>
      </p:pic>
      <p:pic>
        <p:nvPicPr>
          <p:cNvPr id="18" name="Рисунок 17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E03049A0-01BE-42BD-8C18-AD99EDD3A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071" y="3351487"/>
            <a:ext cx="517554" cy="517554"/>
          </a:xfrm>
          <a:prstGeom prst="rect">
            <a:avLst/>
          </a:prstGeom>
        </p:spPr>
      </p:pic>
      <p:pic>
        <p:nvPicPr>
          <p:cNvPr id="19" name="Рисунок 18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83FC3592-E870-471B-8265-BE6C8CC14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071" y="3749522"/>
            <a:ext cx="517554" cy="517554"/>
          </a:xfrm>
          <a:prstGeom prst="rect">
            <a:avLst/>
          </a:prstGeom>
        </p:spPr>
      </p:pic>
      <p:pic>
        <p:nvPicPr>
          <p:cNvPr id="20" name="Рисунок 19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E95E5678-63B4-40EA-B084-7B8863853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071" y="5485518"/>
            <a:ext cx="517554" cy="517554"/>
          </a:xfrm>
          <a:prstGeom prst="rect">
            <a:avLst/>
          </a:prstGeom>
        </p:spPr>
      </p:pic>
      <p:pic>
        <p:nvPicPr>
          <p:cNvPr id="21" name="Рисунок 20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B167D91D-B337-4FEA-AD87-1C39DE7AA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071" y="6119594"/>
            <a:ext cx="517554" cy="5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40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27EA25-59D7-0F51-7938-5769F02BD9B9}"/>
              </a:ext>
            </a:extLst>
          </p:cNvPr>
          <p:cNvSpPr/>
          <p:nvPr/>
        </p:nvSpPr>
        <p:spPr>
          <a:xfrm>
            <a:off x="1202813" y="217691"/>
            <a:ext cx="7361433" cy="635676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Дополнительные пункты в соответствии с региональной спецификой и потребностями Волгоградской области:</a:t>
            </a:r>
            <a:endParaRPr lang="ru-RU" b="1" dirty="0">
              <a:solidFill>
                <a:schemeClr val="tx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7B185-656F-D0DA-592F-180740A05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249BA-DA71-55F5-6BB8-472F7D0FA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4BFE99-4AC8-4DB3-9DA4-0FDDC80819FB}"/>
              </a:ext>
            </a:extLst>
          </p:cNvPr>
          <p:cNvSpPr/>
          <p:nvPr/>
        </p:nvSpPr>
        <p:spPr>
          <a:xfrm>
            <a:off x="854916" y="1406840"/>
            <a:ext cx="1117083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оптимальных условий обучения, развития социализации и адаптации обучающихся посредством психолого-педагогического сопровождения;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Организация работы по обеспечению оказания логопедической помощи обучающимся в организациях, осуществляющих образовательную деятельность, и транслирование успешных практик логопедической помощи;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единой системы стандартизированного, научно-обоснованного диагностического инструментария для отслеживания сформированности образовательных результатов обучающихся в целях реализации требований ФГОС;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комплекса разработанных и адаптированных общеразвивающих дополнительных общеобразовательных программ;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Разработка моделей и технологий психологического сопровождения профессиональной ориентации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и профессионального самоопределения школьников в современных условиях;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Оказание услуг психолого-педагогической, методической, консультативной помощи родителям в вопросах образования и воспитания детей;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Организация и проведение марафона «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Яродитель34региона».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1D9E23-7960-40B5-8109-5355ABD58DB1}"/>
              </a:ext>
            </a:extLst>
          </p:cNvPr>
          <p:cNvSpPr/>
          <p:nvPr/>
        </p:nvSpPr>
        <p:spPr>
          <a:xfrm>
            <a:off x="854915" y="949135"/>
            <a:ext cx="11267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II</a:t>
            </a: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 Организационно-управленческое обеспечение деятельности Службы: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94C15D-2AF7-415C-9773-FA5BB2AE65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19" y="561987"/>
            <a:ext cx="774296" cy="774296"/>
          </a:xfrm>
          <a:prstGeom prst="rect">
            <a:avLst/>
          </a:prstGeom>
        </p:spPr>
      </p:pic>
      <p:pic>
        <p:nvPicPr>
          <p:cNvPr id="20" name="Рисунок 19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5EBD2D1C-5F11-4F4C-96F3-8EB47399B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176" y="1318467"/>
            <a:ext cx="517554" cy="517554"/>
          </a:xfrm>
          <a:prstGeom prst="rect">
            <a:avLst/>
          </a:prstGeom>
        </p:spPr>
      </p:pic>
      <p:pic>
        <p:nvPicPr>
          <p:cNvPr id="21" name="Рисунок 20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C435638C-3CAB-42B8-82FE-9C17D94B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176" y="2088347"/>
            <a:ext cx="517554" cy="517554"/>
          </a:xfrm>
          <a:prstGeom prst="rect">
            <a:avLst/>
          </a:prstGeom>
        </p:spPr>
      </p:pic>
      <p:pic>
        <p:nvPicPr>
          <p:cNvPr id="22" name="Рисунок 21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8AD07CA4-9D08-4515-9061-EDBC97683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176" y="3011983"/>
            <a:ext cx="517554" cy="517554"/>
          </a:xfrm>
          <a:prstGeom prst="rect">
            <a:avLst/>
          </a:prstGeom>
        </p:spPr>
      </p:pic>
      <p:pic>
        <p:nvPicPr>
          <p:cNvPr id="23" name="Рисунок 22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38B4B2AE-3626-4948-A8F7-A1AC2B0E2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916" y="3981801"/>
            <a:ext cx="517554" cy="517554"/>
          </a:xfrm>
          <a:prstGeom prst="rect">
            <a:avLst/>
          </a:prstGeom>
        </p:spPr>
      </p:pic>
      <p:pic>
        <p:nvPicPr>
          <p:cNvPr id="24" name="Рисунок 23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3C113019-1ACB-4C08-BBC8-25833AF87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639" y="4692842"/>
            <a:ext cx="517554" cy="517554"/>
          </a:xfrm>
          <a:prstGeom prst="rect">
            <a:avLst/>
          </a:prstGeom>
        </p:spPr>
      </p:pic>
      <p:pic>
        <p:nvPicPr>
          <p:cNvPr id="25" name="Рисунок 24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3703D63D-2D9E-44E2-BBB0-FD9E56EA7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361" y="5357701"/>
            <a:ext cx="517554" cy="517554"/>
          </a:xfrm>
          <a:prstGeom prst="rect">
            <a:avLst/>
          </a:prstGeom>
        </p:spPr>
      </p:pic>
      <p:pic>
        <p:nvPicPr>
          <p:cNvPr id="28" name="Рисунок 27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24CD6A8B-B782-4296-AFB9-62C102521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236" y="6109765"/>
            <a:ext cx="517554" cy="5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3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42CCB73-25E5-4EAC-994C-DE6B4956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816" y="159899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B21903-5D89-1F4F-8082-C5C174BB4659}"/>
              </a:ext>
            </a:extLst>
          </p:cNvPr>
          <p:cNvSpPr/>
          <p:nvPr/>
        </p:nvSpPr>
        <p:spPr>
          <a:xfrm>
            <a:off x="1261161" y="854630"/>
            <a:ext cx="8587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«Об образовании в Российской Федерации»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29.12.2012 г. № 273-ФЗ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Ссылка: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" dirty="0">
                <a:solidFill>
                  <a:schemeClr val="accent1"/>
                </a:solidFill>
                <a:latin typeface="Times New Roman" panose="02020603050405020304" pitchFamily="18" charset="0"/>
                <a:hlinkClick r:id="rId3"/>
              </a:rPr>
              <a:t>https://www.consultant.ru/document/cons_doc_LAW_140174/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031B99-0D08-2241-96C0-32DE7FAB94CD}"/>
              </a:ext>
            </a:extLst>
          </p:cNvPr>
          <p:cNvSpPr txBox="1"/>
          <p:nvPr/>
        </p:nvSpPr>
        <p:spPr>
          <a:xfrm>
            <a:off x="1064302" y="1906466"/>
            <a:ext cx="1046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1 статья 5.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образование. Государственные гарантии реализации права на образование в Российской Федерации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8B062C-AAB9-6E45-B461-E83C57E99A51}"/>
              </a:ext>
            </a:extLst>
          </p:cNvPr>
          <p:cNvSpPr/>
          <p:nvPr/>
        </p:nvSpPr>
        <p:spPr>
          <a:xfrm>
            <a:off x="1424875" y="2513418"/>
            <a:ext cx="10116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1 статья 8 пункт 12 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Наделение органов государственной власти субъектов Российской Федерации в сфере образования полномочиями по организации предоставления психолого-педагогической, медицинской и социальной помощи обучающимся, испытывающим трудности в освоении основных общеобразовательных программ, своем развитии и социальной адаптации 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9D6897-3440-D640-AE5E-33C39D4AC76D}"/>
              </a:ext>
            </a:extLst>
          </p:cNvPr>
          <p:cNvSpPr/>
          <p:nvPr/>
        </p:nvSpPr>
        <p:spPr>
          <a:xfrm>
            <a:off x="1620513" y="3651834"/>
            <a:ext cx="9967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4 статья 34 пункт 2.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обучающимся условий для обучения с учетом особенностей их психофизического развития и состояния здоровья, в том числе получение социально-педагогической и психологической помощи, бесплатной психолого-медико-педагогической коррекции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C5EE13-F3E3-5649-B382-AAB84A8D0900}"/>
              </a:ext>
            </a:extLst>
          </p:cNvPr>
          <p:cNvSpPr/>
          <p:nvPr/>
        </p:nvSpPr>
        <p:spPr>
          <a:xfrm>
            <a:off x="2019299" y="4604390"/>
            <a:ext cx="9505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4 статья 42.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психолого-педагогической, медицинской и социальной помощи детям, испытывающим трудности в освоении основных общеобразовательных программ, развитии и социальной адаптации, в том числе несовершеннолетним обучающимся, признанным в случаях и порядке, которые предусмотрены уголовно-процессуальным законодательством, подозреваемыми, обвиняемыми или подсудимыми по уголовному делу либо являющимся потерпевшими или свидетелями преступления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C606B74-E755-954F-804C-724E827BA31B}"/>
              </a:ext>
            </a:extLst>
          </p:cNvPr>
          <p:cNvSpPr/>
          <p:nvPr/>
        </p:nvSpPr>
        <p:spPr>
          <a:xfrm>
            <a:off x="2551682" y="6021266"/>
            <a:ext cx="8840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11 статья 79.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получения образования обучающимися с ограниченными возможностями здоровья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8EDAF00-BD12-6E46-A82B-B5F4F1F11D6C}"/>
              </a:ext>
            </a:extLst>
          </p:cNvPr>
          <p:cNvCxnSpPr/>
          <p:nvPr/>
        </p:nvCxnSpPr>
        <p:spPr>
          <a:xfrm>
            <a:off x="374050" y="2103303"/>
            <a:ext cx="63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0393E1A3-72E6-6A44-873A-BE022CBD89A8}"/>
              </a:ext>
            </a:extLst>
          </p:cNvPr>
          <p:cNvCxnSpPr/>
          <p:nvPr/>
        </p:nvCxnSpPr>
        <p:spPr>
          <a:xfrm>
            <a:off x="775051" y="2715718"/>
            <a:ext cx="63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3A964C6-E4DD-2B44-8E77-39544B98267C}"/>
              </a:ext>
            </a:extLst>
          </p:cNvPr>
          <p:cNvCxnSpPr/>
          <p:nvPr/>
        </p:nvCxnSpPr>
        <p:spPr>
          <a:xfrm>
            <a:off x="943361" y="3803754"/>
            <a:ext cx="63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FB64128-10E7-EF44-84F9-3E84A097337E}"/>
              </a:ext>
            </a:extLst>
          </p:cNvPr>
          <p:cNvCxnSpPr/>
          <p:nvPr/>
        </p:nvCxnSpPr>
        <p:spPr>
          <a:xfrm>
            <a:off x="1302713" y="4780614"/>
            <a:ext cx="63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4E1479E-2C34-D846-BAB9-713B9472E858}"/>
              </a:ext>
            </a:extLst>
          </p:cNvPr>
          <p:cNvCxnSpPr/>
          <p:nvPr/>
        </p:nvCxnSpPr>
        <p:spPr>
          <a:xfrm>
            <a:off x="1896719" y="6207178"/>
            <a:ext cx="63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2C2216-3CA3-B846-B45A-25C8E061E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761" y="752805"/>
            <a:ext cx="1071571" cy="1071571"/>
          </a:xfrm>
          <a:prstGeom prst="rect">
            <a:avLst/>
          </a:prstGeom>
        </p:spPr>
      </p:pic>
      <p:pic>
        <p:nvPicPr>
          <p:cNvPr id="21" name="Рисунок 20" descr="Аудитория">
            <a:extLst>
              <a:ext uri="{FF2B5EF4-FFF2-40B4-BE49-F238E27FC236}">
                <a16:creationId xmlns:a16="http://schemas.microsoft.com/office/drawing/2014/main" id="{36433066-C6E0-F04F-8250-0CD37ADF7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296" y="5370275"/>
            <a:ext cx="1227203" cy="1227203"/>
          </a:xfrm>
          <a:prstGeom prst="rect">
            <a:avLst/>
          </a:prstGeom>
        </p:spPr>
      </p:pic>
      <p:grpSp>
        <p:nvGrpSpPr>
          <p:cNvPr id="26" name="Google Shape;126;p2">
            <a:extLst>
              <a:ext uri="{FF2B5EF4-FFF2-40B4-BE49-F238E27FC236}">
                <a16:creationId xmlns:a16="http://schemas.microsoft.com/office/drawing/2014/main" id="{300D89FE-20F4-B746-9F9A-F297EF1865F5}"/>
              </a:ext>
            </a:extLst>
          </p:cNvPr>
          <p:cNvGrpSpPr/>
          <p:nvPr/>
        </p:nvGrpSpPr>
        <p:grpSpPr>
          <a:xfrm>
            <a:off x="3291841" y="133840"/>
            <a:ext cx="8486620" cy="551686"/>
            <a:chOff x="615187" y="231889"/>
            <a:chExt cx="9436734" cy="568593"/>
          </a:xfrm>
        </p:grpSpPr>
        <p:sp>
          <p:nvSpPr>
            <p:cNvPr id="28" name="Google Shape;127;p2">
              <a:extLst>
                <a:ext uri="{FF2B5EF4-FFF2-40B4-BE49-F238E27FC236}">
                  <a16:creationId xmlns:a16="http://schemas.microsoft.com/office/drawing/2014/main" id="{67A6F119-81C6-7245-B3E3-07B2F4AC457B}"/>
                </a:ext>
              </a:extLst>
            </p:cNvPr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" name="Google Shape;128;p2">
              <a:extLst>
                <a:ext uri="{FF2B5EF4-FFF2-40B4-BE49-F238E27FC236}">
                  <a16:creationId xmlns:a16="http://schemas.microsoft.com/office/drawing/2014/main" id="{E07B9C09-1CF5-B64B-A334-CD2E2692CB3B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" name="Google Shape;129;p2">
              <a:extLst>
                <a:ext uri="{FF2B5EF4-FFF2-40B4-BE49-F238E27FC236}">
                  <a16:creationId xmlns:a16="http://schemas.microsoft.com/office/drawing/2014/main" id="{81D526F7-A894-9F42-9F33-07C98BE63484}"/>
                </a:ext>
              </a:extLst>
            </p:cNvPr>
            <p:cNvSpPr/>
            <p:nvPr/>
          </p:nvSpPr>
          <p:spPr>
            <a:xfrm>
              <a:off x="2294762" y="241810"/>
              <a:ext cx="7757159" cy="558672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imes New Roman"/>
                <a:buNone/>
              </a:pPr>
              <a:r>
                <a:rPr lang="ru-RU" b="1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Нормативно-правовые акты</a:t>
              </a:r>
              <a:endParaRPr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2" name="Google Shape;507;p17">
            <a:extLst>
              <a:ext uri="{FF2B5EF4-FFF2-40B4-BE49-F238E27FC236}">
                <a16:creationId xmlns:a16="http://schemas.microsoft.com/office/drawing/2014/main" id="{ADAD368F-B124-3341-A615-6DE4EB568010}"/>
              </a:ext>
            </a:extLst>
          </p:cNvPr>
          <p:cNvSpPr/>
          <p:nvPr/>
        </p:nvSpPr>
        <p:spPr>
          <a:xfrm>
            <a:off x="345074" y="6553907"/>
            <a:ext cx="11433386" cy="221238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638D7C5-2D97-E14A-BFF6-32D3724AC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2" r="11185" b="5842"/>
          <a:stretch/>
        </p:blipFill>
        <p:spPr>
          <a:xfrm>
            <a:off x="2551682" y="-26255"/>
            <a:ext cx="614579" cy="7790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1D540F-0564-1F38-96C5-92ABE5F937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" y="39918"/>
            <a:ext cx="1422560" cy="6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3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27EA25-59D7-0F51-7938-5769F02BD9B9}"/>
              </a:ext>
            </a:extLst>
          </p:cNvPr>
          <p:cNvSpPr/>
          <p:nvPr/>
        </p:nvSpPr>
        <p:spPr>
          <a:xfrm>
            <a:off x="1099931" y="162369"/>
            <a:ext cx="7513582" cy="635676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Дополнительные пункты в соответствии </a:t>
            </a:r>
            <a:br>
              <a:rPr lang="en-US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1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региональной спецификой и потребностями Волгоградской области:</a:t>
            </a:r>
            <a:endParaRPr lang="ru-RU" b="1" dirty="0">
              <a:solidFill>
                <a:schemeClr val="tx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7B185-656F-D0DA-592F-180740A05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6249BA-DA71-55F5-6BB8-472F7D0FA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4BFE99-4AC8-4DB3-9DA4-0FDDC80819FB}"/>
              </a:ext>
            </a:extLst>
          </p:cNvPr>
          <p:cNvSpPr/>
          <p:nvPr/>
        </p:nvSpPr>
        <p:spPr>
          <a:xfrm>
            <a:off x="854916" y="1546472"/>
            <a:ext cx="1111997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Кадровое обеспечение деятельности по оказанию психолого-педагогической помощи обучающимся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и детям раннего возраста в соответствии с нормативами, установленными федеральным органом исполнительной власти, осуществляющим функции по выработке и реализации государственной политики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и нормативно-правовому регулированию в сфере общего образования; 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Обеспечение обмена опытом региональных ресурсных центров инклюзивного образования, в том числе комплексного сопровождения детей с тяжелыми множественными нарушениями развития, РАС, тяжелыми нарушениями речи, зрения, слуха, региональных ресурсных центров ранней помощи, предпрофессиональной подготовки детей-инвалидов, активной поддержке родителей детей-инвалидов;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Поддержка создания и деятельности профессиональных сообществ.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1D9E23-7960-40B5-8109-5355ABD58DB1}"/>
              </a:ext>
            </a:extLst>
          </p:cNvPr>
          <p:cNvSpPr/>
          <p:nvPr/>
        </p:nvSpPr>
        <p:spPr>
          <a:xfrm>
            <a:off x="854915" y="909755"/>
            <a:ext cx="11267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III</a:t>
            </a: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 Совершенствование кадрового потенциала в сфере психолого-педагогической помощи обучающимся </a:t>
            </a:r>
            <a:b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и детям раннего возраста: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6D686B-D1A1-47E4-8106-6287D024BBC1}"/>
              </a:ext>
            </a:extLst>
          </p:cNvPr>
          <p:cNvSpPr/>
          <p:nvPr/>
        </p:nvSpPr>
        <p:spPr>
          <a:xfrm>
            <a:off x="924408" y="4706956"/>
            <a:ext cx="11267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</a:t>
            </a:r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. Информационное обеспечение деятельности Службы: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1BAECE8-A5EF-494A-B8A7-3AC939630166}"/>
              </a:ext>
            </a:extLst>
          </p:cNvPr>
          <p:cNvSpPr/>
          <p:nvPr/>
        </p:nvSpPr>
        <p:spPr>
          <a:xfrm>
            <a:off x="924407" y="5076288"/>
            <a:ext cx="1105047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информационных сервисов для родителей и обучающихся;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Привлечение СМИ к популяризации деятельности Службы;</a:t>
            </a:r>
          </a:p>
          <a:p>
            <a:pPr algn="just">
              <a:spcAft>
                <a:spcPts val="1200"/>
              </a:spcAft>
            </a:pP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Реализация пилотного проекта по проведению мероприятия для родителей в целях повышениях </a:t>
            </a:r>
            <a:b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их психологической компетентности в вопросах обучения и воспитания детей.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060E1F-393D-4307-82B8-5747774E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484" y="798045"/>
            <a:ext cx="629265" cy="6292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CAEECA-FFE9-48C6-8BC9-1064479CEA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7115" y="4421933"/>
            <a:ext cx="646331" cy="646331"/>
          </a:xfrm>
          <a:prstGeom prst="rect">
            <a:avLst/>
          </a:prstGeom>
        </p:spPr>
      </p:pic>
      <p:pic>
        <p:nvPicPr>
          <p:cNvPr id="12" name="Рисунок 11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7D084F85-13E7-4441-89C3-E66DB9507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505" y="1490943"/>
            <a:ext cx="517554" cy="517554"/>
          </a:xfrm>
          <a:prstGeom prst="rect">
            <a:avLst/>
          </a:prstGeom>
        </p:spPr>
      </p:pic>
      <p:pic>
        <p:nvPicPr>
          <p:cNvPr id="13" name="Рисунок 12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7ACF2E0F-34B6-42C9-ADF3-D2458678A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504" y="2734245"/>
            <a:ext cx="517554" cy="517554"/>
          </a:xfrm>
          <a:prstGeom prst="rect">
            <a:avLst/>
          </a:prstGeom>
        </p:spPr>
      </p:pic>
      <p:pic>
        <p:nvPicPr>
          <p:cNvPr id="14" name="Рисунок 13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270581BE-A958-4B65-BC4D-836533EB4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916" y="3981801"/>
            <a:ext cx="517554" cy="517554"/>
          </a:xfrm>
          <a:prstGeom prst="rect">
            <a:avLst/>
          </a:prstGeom>
        </p:spPr>
      </p:pic>
      <p:pic>
        <p:nvPicPr>
          <p:cNvPr id="15" name="Рисунок 14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A72C4D66-1885-4D2D-9B46-35A3BB4C8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361" y="5039499"/>
            <a:ext cx="517554" cy="517554"/>
          </a:xfrm>
          <a:prstGeom prst="rect">
            <a:avLst/>
          </a:prstGeom>
        </p:spPr>
      </p:pic>
      <p:pic>
        <p:nvPicPr>
          <p:cNvPr id="16" name="Рисунок 15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0473A8C0-056F-4E8F-AF8E-A262EC126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361" y="5452154"/>
            <a:ext cx="517554" cy="517554"/>
          </a:xfrm>
          <a:prstGeom prst="rect">
            <a:avLst/>
          </a:prstGeom>
        </p:spPr>
      </p:pic>
      <p:pic>
        <p:nvPicPr>
          <p:cNvPr id="17" name="Рисунок 16" descr="Линия со стрелкой: небольшой изгиб со сплошной заливкой">
            <a:extLst>
              <a:ext uri="{FF2B5EF4-FFF2-40B4-BE49-F238E27FC236}">
                <a16:creationId xmlns:a16="http://schemas.microsoft.com/office/drawing/2014/main" id="{8C3A54CC-B4FC-43BE-8678-730DC0040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107" y="5924707"/>
            <a:ext cx="517554" cy="5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18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5F27AE-E5F0-402D-B01E-1F81ABC0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3DFDCA0-6D48-41A1-BED3-D68876714DE6}"/>
              </a:ext>
            </a:extLst>
          </p:cNvPr>
          <p:cNvGraphicFramePr/>
          <p:nvPr/>
        </p:nvGraphicFramePr>
        <p:xfrm>
          <a:off x="417871" y="1214516"/>
          <a:ext cx="113562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053CB77-8F7A-4D24-8E8F-CC5C7AF966BD}"/>
              </a:ext>
            </a:extLst>
          </p:cNvPr>
          <p:cNvSpPr txBox="1"/>
          <p:nvPr/>
        </p:nvSpPr>
        <p:spPr>
          <a:xfrm>
            <a:off x="-4313" y="187946"/>
            <a:ext cx="9139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Основные направления развития психологической службы </a:t>
            </a:r>
            <a:b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2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системе образования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6943ED-2F67-E5B6-35AC-AEA73B884B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26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A29C7A-B4B7-479D-AD75-5A73E39F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C85FBA1-90C5-42D8-9775-41FC805E5ADA}"/>
              </a:ext>
            </a:extLst>
          </p:cNvPr>
          <p:cNvGrpSpPr/>
          <p:nvPr/>
        </p:nvGrpSpPr>
        <p:grpSpPr>
          <a:xfrm>
            <a:off x="307793" y="138234"/>
            <a:ext cx="8592688" cy="793816"/>
            <a:chOff x="4050290" y="3872785"/>
            <a:chExt cx="5052274" cy="79381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7B5307-E4F6-4334-9C0C-A376FC67304A}"/>
                </a:ext>
              </a:extLst>
            </p:cNvPr>
            <p:cNvSpPr/>
            <p:nvPr/>
          </p:nvSpPr>
          <p:spPr>
            <a:xfrm rot="5400000">
              <a:off x="6179519" y="1743556"/>
              <a:ext cx="793816" cy="5052274"/>
            </a:xfrm>
            <a:prstGeom prst="rect">
              <a:avLst/>
            </a:prstGeom>
            <a:solidFill>
              <a:srgbClr val="8CC63E">
                <a:alpha val="36078"/>
              </a:srgbClr>
            </a:solidFill>
            <a:ln>
              <a:solidFill>
                <a:srgbClr val="AED395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dk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980362-C998-4B71-98C5-9740F357BC0F}"/>
                </a:ext>
              </a:extLst>
            </p:cNvPr>
            <p:cNvSpPr txBox="1"/>
            <p:nvPr/>
          </p:nvSpPr>
          <p:spPr>
            <a:xfrm>
              <a:off x="4442827" y="3946527"/>
              <a:ext cx="4267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Мониторинг сведений о размере средней заработной платы штатных педагогов-психологов в субъекте Российской Федерации</a:t>
              </a: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FD0EEE-B0E0-488B-B8DD-72B09BF9CE71}"/>
              </a:ext>
            </a:extLst>
          </p:cNvPr>
          <p:cNvSpPr/>
          <p:nvPr/>
        </p:nvSpPr>
        <p:spPr>
          <a:xfrm>
            <a:off x="0" y="0"/>
            <a:ext cx="143404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22E9608-BEA4-B3A8-73D7-7405BD79A3CD}"/>
              </a:ext>
            </a:extLst>
          </p:cNvPr>
          <p:cNvGraphicFramePr>
            <a:graphicFrameLocks noGrp="1"/>
          </p:cNvGraphicFramePr>
          <p:nvPr/>
        </p:nvGraphicFramePr>
        <p:xfrm>
          <a:off x="307793" y="1806023"/>
          <a:ext cx="11563910" cy="472729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939461">
                  <a:extLst>
                    <a:ext uri="{9D8B030D-6E8A-4147-A177-3AD203B41FA5}">
                      <a16:colId xmlns:a16="http://schemas.microsoft.com/office/drawing/2014/main" val="1871687816"/>
                    </a:ext>
                  </a:extLst>
                </a:gridCol>
                <a:gridCol w="1379349">
                  <a:extLst>
                    <a:ext uri="{9D8B030D-6E8A-4147-A177-3AD203B41FA5}">
                      <a16:colId xmlns:a16="http://schemas.microsoft.com/office/drawing/2014/main" val="2980104807"/>
                    </a:ext>
                  </a:extLst>
                </a:gridCol>
                <a:gridCol w="1442799">
                  <a:extLst>
                    <a:ext uri="{9D8B030D-6E8A-4147-A177-3AD203B41FA5}">
                      <a16:colId xmlns:a16="http://schemas.microsoft.com/office/drawing/2014/main" val="2654537279"/>
                    </a:ext>
                  </a:extLst>
                </a:gridCol>
                <a:gridCol w="1408223">
                  <a:extLst>
                    <a:ext uri="{9D8B030D-6E8A-4147-A177-3AD203B41FA5}">
                      <a16:colId xmlns:a16="http://schemas.microsoft.com/office/drawing/2014/main" val="1117432586"/>
                    </a:ext>
                  </a:extLst>
                </a:gridCol>
                <a:gridCol w="1428756">
                  <a:extLst>
                    <a:ext uri="{9D8B030D-6E8A-4147-A177-3AD203B41FA5}">
                      <a16:colId xmlns:a16="http://schemas.microsoft.com/office/drawing/2014/main" val="1414504272"/>
                    </a:ext>
                  </a:extLst>
                </a:gridCol>
                <a:gridCol w="1354012">
                  <a:extLst>
                    <a:ext uri="{9D8B030D-6E8A-4147-A177-3AD203B41FA5}">
                      <a16:colId xmlns:a16="http://schemas.microsoft.com/office/drawing/2014/main" val="64815920"/>
                    </a:ext>
                  </a:extLst>
                </a:gridCol>
                <a:gridCol w="1344342">
                  <a:extLst>
                    <a:ext uri="{9D8B030D-6E8A-4147-A177-3AD203B41FA5}">
                      <a16:colId xmlns:a16="http://schemas.microsoft.com/office/drawing/2014/main" val="614627408"/>
                    </a:ext>
                  </a:extLst>
                </a:gridCol>
                <a:gridCol w="1266968">
                  <a:extLst>
                    <a:ext uri="{9D8B030D-6E8A-4147-A177-3AD203B41FA5}">
                      <a16:colId xmlns:a16="http://schemas.microsoft.com/office/drawing/2014/main" val="1905935241"/>
                    </a:ext>
                  </a:extLst>
                </a:gridCol>
              </a:tblGrid>
              <a:tr h="2951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Субъект ФО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Среднемесячная з/п в дошкольных образовательных учреждениях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Среднемесячная з/п в общеобразовательных организациях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Среднемесячная з/п в организациях среднего профессионального образования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Средняя з/п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 субъекту Российской Федерации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Соотношение з/п педагога-психолога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 дошкольной организации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 средней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по экономике,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 процентах (%)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Соотношение з/п педагога-психолога в общеобразовательной организации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и средней по экономике,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 процентах (%)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Соотношение з/п педагога-психолога в организациях среднего профессионального образования и средней по экономике, </a:t>
                      </a:r>
                      <a:b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</a:br>
                      <a:r>
                        <a:rPr lang="ru-RU" sz="1450" b="1" u="none" strike="noStrike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в процентах (%)</a:t>
                      </a:r>
                      <a:endParaRPr lang="ru-RU" sz="1450" b="1" i="0" u="none" strike="noStrike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extLst>
                  <a:ext uri="{0D108BD9-81ED-4DB2-BD59-A6C34878D82A}">
                    <a16:rowId xmlns:a16="http://schemas.microsoft.com/office/drawing/2014/main" val="1069272913"/>
                  </a:ext>
                </a:extLst>
              </a:tr>
              <a:tr h="6216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Российская Федерация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36909,45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41119,02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39656,11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56937,17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64,82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72,22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69,65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802" marR="8802" marT="8802" marB="0" anchor="ctr"/>
                </a:tc>
                <a:extLst>
                  <a:ext uri="{0D108BD9-81ED-4DB2-BD59-A6C34878D82A}">
                    <a16:rowId xmlns:a16="http://schemas.microsoft.com/office/drawing/2014/main" val="2455745078"/>
                  </a:ext>
                </a:extLst>
              </a:tr>
              <a:tr h="597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Южный ФО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31155,50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31735,79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33224,22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49822,59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8694"/>
                  </a:ext>
                </a:extLst>
              </a:tr>
              <a:tr h="556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Волгоградская область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34873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36967,1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38246,4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47337,80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0620947"/>
                  </a:ext>
                </a:extLst>
              </a:tr>
            </a:tbl>
          </a:graphicData>
        </a:graphic>
      </p:graphicFrame>
      <p:sp>
        <p:nvSpPr>
          <p:cNvPr id="2" name="TextBox 4">
            <a:extLst>
              <a:ext uri="{FF2B5EF4-FFF2-40B4-BE49-F238E27FC236}">
                <a16:creationId xmlns:a16="http://schemas.microsoft.com/office/drawing/2014/main" id="{A5B03AC0-A4AC-6FFB-CEBC-98CCDB9E07AE}"/>
              </a:ext>
            </a:extLst>
          </p:cNvPr>
          <p:cNvSpPr txBox="1"/>
          <p:nvPr/>
        </p:nvSpPr>
        <p:spPr>
          <a:xfrm>
            <a:off x="594447" y="1175824"/>
            <a:ext cx="4310057" cy="492443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endParaRPr lang="ru-RU" sz="7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8900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Сроки проведения: </a:t>
            </a:r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осень 2023 года</a:t>
            </a:r>
          </a:p>
          <a:p>
            <a:endParaRPr lang="ru-RU" sz="7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DB5C8-4394-1225-8854-2D0BF8D99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44" y="39379"/>
            <a:ext cx="189942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3C709FC-0702-46B3-BB56-1A40CF5DF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0" y="1214165"/>
            <a:ext cx="1683893" cy="1683893"/>
          </a:xfrm>
          <a:prstGeom prst="rect">
            <a:avLst/>
          </a:prstGeom>
        </p:spPr>
      </p:pic>
      <p:sp>
        <p:nvSpPr>
          <p:cNvPr id="42" name="object 24">
            <a:extLst>
              <a:ext uri="{FF2B5EF4-FFF2-40B4-BE49-F238E27FC236}">
                <a16:creationId xmlns:a16="http://schemas.microsoft.com/office/drawing/2014/main" id="{9247FFD5-E846-4DD6-9BF5-F3F0B9F8A6A5}"/>
              </a:ext>
            </a:extLst>
          </p:cNvPr>
          <p:cNvSpPr txBox="1"/>
          <p:nvPr/>
        </p:nvSpPr>
        <p:spPr>
          <a:xfrm>
            <a:off x="2874843" y="1399114"/>
            <a:ext cx="431279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>
                <a:latin typeface="Verdana"/>
                <a:cs typeface="Verdana"/>
              </a:rPr>
              <a:t>Официальная страница </a:t>
            </a:r>
            <a:r>
              <a:rPr lang="ru-RU" sz="1600" spc="-5" dirty="0">
                <a:latin typeface="Verdana"/>
                <a:cs typeface="Verdana"/>
              </a:rPr>
              <a:t>Федерального</a:t>
            </a:r>
            <a:r>
              <a:rPr lang="ru-RU" sz="1600" spc="45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координационного</a:t>
            </a:r>
            <a:r>
              <a:rPr lang="ru-RU" sz="1600" spc="60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центра </a:t>
            </a:r>
            <a:r>
              <a:rPr lang="ru-RU" sz="1600" dirty="0">
                <a:latin typeface="Verdana"/>
                <a:cs typeface="Verdana"/>
              </a:rPr>
              <a:t>по</a:t>
            </a:r>
            <a:r>
              <a:rPr lang="ru-RU" sz="1600" spc="-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обеспечению</a:t>
            </a:r>
            <a:r>
              <a:rPr lang="ru-RU" sz="1600" spc="-40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психологической</a:t>
            </a:r>
            <a:r>
              <a:rPr lang="ru-RU" sz="1600" dirty="0">
                <a:latin typeface="Verdana"/>
                <a:cs typeface="Verdana"/>
              </a:rPr>
              <a:t> службы</a:t>
            </a:r>
            <a:r>
              <a:rPr lang="ru-RU" sz="1600" spc="-3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в системе</a:t>
            </a:r>
            <a:r>
              <a:rPr lang="ru-RU" sz="1600" spc="-3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образования</a:t>
            </a:r>
            <a:r>
              <a:rPr lang="ru-RU" sz="1600" spc="-1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Российской</a:t>
            </a:r>
            <a:r>
              <a:rPr lang="ru-RU" sz="1600" spc="-1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Федерации</a:t>
            </a:r>
            <a:r>
              <a:rPr lang="ru-RU" sz="1600" spc="-10" dirty="0">
                <a:latin typeface="Verdana"/>
                <a:cs typeface="Verdana"/>
              </a:rPr>
              <a:t> ВКонтакте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2B73440-2976-4888-8A92-4BF297E5A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21" y="4801888"/>
            <a:ext cx="1683893" cy="1683893"/>
          </a:xfrm>
          <a:prstGeom prst="rect">
            <a:avLst/>
          </a:prstGeom>
        </p:spPr>
      </p:pic>
      <p:sp>
        <p:nvSpPr>
          <p:cNvPr id="45" name="object 24">
            <a:extLst>
              <a:ext uri="{FF2B5EF4-FFF2-40B4-BE49-F238E27FC236}">
                <a16:creationId xmlns:a16="http://schemas.microsoft.com/office/drawing/2014/main" id="{561E505B-81CA-463D-8F4C-CD8F907B6D33}"/>
              </a:ext>
            </a:extLst>
          </p:cNvPr>
          <p:cNvSpPr txBox="1"/>
          <p:nvPr/>
        </p:nvSpPr>
        <p:spPr>
          <a:xfrm>
            <a:off x="2874843" y="5391521"/>
            <a:ext cx="453987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Информационный канал «Психологическая служба образования»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00E51F-FFCB-420D-888A-6E5177B7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object 37">
            <a:extLst>
              <a:ext uri="{FF2B5EF4-FFF2-40B4-BE49-F238E27FC236}">
                <a16:creationId xmlns:a16="http://schemas.microsoft.com/office/drawing/2014/main" id="{0ACBA625-3B9C-0595-1D52-B97C858162F9}"/>
              </a:ext>
            </a:extLst>
          </p:cNvPr>
          <p:cNvSpPr txBox="1"/>
          <p:nvPr/>
        </p:nvSpPr>
        <p:spPr>
          <a:xfrm>
            <a:off x="1267447" y="218987"/>
            <a:ext cx="954411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Федеральн</a:t>
            </a:r>
            <a:r>
              <a:rPr lang="ru-RU"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sz="2000" b="1" spc="4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координационн</a:t>
            </a:r>
            <a:r>
              <a:rPr lang="ru-RU"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sz="2000" b="1" spc="60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</a:t>
            </a:r>
            <a:r>
              <a:rPr lang="ru-RU" sz="2000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sz="2000" b="1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обеспечению</a:t>
            </a:r>
            <a:r>
              <a:rPr sz="2000" b="1" spc="-40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психологической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службы</a:t>
            </a:r>
            <a:r>
              <a:rPr sz="2000" b="1" spc="-3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системе</a:t>
            </a:r>
            <a:r>
              <a:rPr sz="2000" b="1" spc="-3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образования</a:t>
            </a:r>
            <a:r>
              <a:rPr sz="2000" b="1" spc="-1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Российской</a:t>
            </a:r>
            <a:r>
              <a:rPr sz="2000" b="1" spc="-1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Федерации</a:t>
            </a: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 социальных сетях</a:t>
            </a:r>
            <a:endParaRPr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E8A135-BA35-66C9-F26E-B0F64434C3D0}"/>
              </a:ext>
            </a:extLst>
          </p:cNvPr>
          <p:cNvSpPr/>
          <p:nvPr/>
        </p:nvSpPr>
        <p:spPr>
          <a:xfrm>
            <a:off x="1130109" y="903622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196677-EBC5-7174-0423-88AB96CD32BE}"/>
              </a:ext>
            </a:extLst>
          </p:cNvPr>
          <p:cNvSpPr/>
          <p:nvPr/>
        </p:nvSpPr>
        <p:spPr>
          <a:xfrm>
            <a:off x="1130109" y="125592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142B34-3077-997D-6C81-80B7F4FE96AC}"/>
              </a:ext>
            </a:extLst>
          </p:cNvPr>
          <p:cNvSpPr/>
          <p:nvPr/>
        </p:nvSpPr>
        <p:spPr>
          <a:xfrm>
            <a:off x="1130109" y="138607"/>
            <a:ext cx="45719" cy="810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359;g1fc781b83cc_0_99">
            <a:extLst>
              <a:ext uri="{FF2B5EF4-FFF2-40B4-BE49-F238E27FC236}">
                <a16:creationId xmlns:a16="http://schemas.microsoft.com/office/drawing/2014/main" id="{7037E6DA-02A2-8F13-0986-40951B52F135}"/>
              </a:ext>
            </a:extLst>
          </p:cNvPr>
          <p:cNvSpPr/>
          <p:nvPr/>
        </p:nvSpPr>
        <p:spPr>
          <a:xfrm rot="2900890">
            <a:off x="10468941" y="3073486"/>
            <a:ext cx="3668509" cy="3363791"/>
          </a:xfrm>
          <a:prstGeom prst="chord">
            <a:avLst>
              <a:gd name="adj1" fmla="val 2700000"/>
              <a:gd name="adj2" fmla="val 13085953"/>
            </a:avLst>
          </a:prstGeom>
          <a:solidFill>
            <a:srgbClr val="8CC63E">
              <a:alpha val="35690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60;g1fc781b83cc_0_99">
            <a:extLst>
              <a:ext uri="{FF2B5EF4-FFF2-40B4-BE49-F238E27FC236}">
                <a16:creationId xmlns:a16="http://schemas.microsoft.com/office/drawing/2014/main" id="{DBA3DAD2-0684-AD67-DD20-38AEBF6FA355}"/>
              </a:ext>
            </a:extLst>
          </p:cNvPr>
          <p:cNvSpPr/>
          <p:nvPr/>
        </p:nvSpPr>
        <p:spPr>
          <a:xfrm rot="2900856">
            <a:off x="10148546" y="2776983"/>
            <a:ext cx="4086909" cy="3855088"/>
          </a:xfrm>
          <a:prstGeom prst="chord">
            <a:avLst>
              <a:gd name="adj1" fmla="val 2700000"/>
              <a:gd name="adj2" fmla="val 13085953"/>
            </a:avLst>
          </a:prstGeom>
          <a:noFill/>
          <a:ln w="12700" cap="flat" cmpd="sng">
            <a:solidFill>
              <a:srgbClr val="006CB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D3299B-81F0-35E7-89D3-C61E08520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53" y="2898058"/>
            <a:ext cx="1683894" cy="16838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208E84-8145-5E92-8E3F-0CD6887AD266}"/>
              </a:ext>
            </a:extLst>
          </p:cNvPr>
          <p:cNvSpPr txBox="1"/>
          <p:nvPr/>
        </p:nvSpPr>
        <p:spPr>
          <a:xfrm>
            <a:off x="3491795" y="3194794"/>
            <a:ext cx="4440358" cy="11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95"/>
              </a:spcBef>
            </a:pPr>
            <a:r>
              <a:rPr lang="ru-RU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Информационный канал «Психологическое сопровождение </a:t>
            </a:r>
          </a:p>
          <a:p>
            <a:pPr marL="12700" marR="5080" algn="r">
              <a:lnSpc>
                <a:spcPct val="100000"/>
              </a:lnSpc>
              <a:spcBef>
                <a:spcPts val="95"/>
              </a:spcBef>
            </a:pPr>
            <a:r>
              <a:rPr lang="ru-RU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педагогических работников </a:t>
            </a:r>
          </a:p>
          <a:p>
            <a:pPr marL="12700" marR="5080" algn="r">
              <a:lnSpc>
                <a:spcPct val="100000"/>
              </a:lnSpc>
              <a:spcBef>
                <a:spcPts val="95"/>
              </a:spcBef>
            </a:pPr>
            <a:r>
              <a:rPr lang="ru-RU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образовательных организаций»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5617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59A055D-709B-044A-BD2B-05816DFC4ED4}"/>
              </a:ext>
            </a:extLst>
          </p:cNvPr>
          <p:cNvSpPr/>
          <p:nvPr/>
        </p:nvSpPr>
        <p:spPr>
          <a:xfrm>
            <a:off x="4024692" y="227389"/>
            <a:ext cx="2665508" cy="738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Вход на портал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4FC980-2215-4744-82F6-4AD1E12D7A71}"/>
              </a:ext>
            </a:extLst>
          </p:cNvPr>
          <p:cNvSpPr/>
          <p:nvPr/>
        </p:nvSpPr>
        <p:spPr>
          <a:xfrm>
            <a:off x="1064300" y="651850"/>
            <a:ext cx="92673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 №СК-7/07вн развития психологической службы в системе общего образования и среднего профессионального образования в Российской Федерации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период до 2025 года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(утв. Министром просвещения Российской Федерации С.С. Кравцовым от 20.05.2022 г.)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Ссылка: </a:t>
            </a:r>
            <a:r>
              <a:rPr lang="en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https://legalacts.ru/doc/pismo-minprosveshchenija-rossii-ot-30052022-n-dg-134907-o-napravlenii/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81C6B-C0A6-494A-92B4-51FA2DB1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777" y="763444"/>
            <a:ext cx="1385846" cy="13858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768D57-C915-1E41-B995-47D000C01CA8}"/>
              </a:ext>
            </a:extLst>
          </p:cNvPr>
          <p:cNvSpPr/>
          <p:nvPr/>
        </p:nvSpPr>
        <p:spPr>
          <a:xfrm>
            <a:off x="993197" y="3229960"/>
            <a:ext cx="977419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определяет цели, задачи, принципы, основные направления и механизмы реализации государственной политики в сфере развития психологической службы в системе общего образования и среднего профессионального образования в Российской Федерации на период до 2025 года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28932D5-518F-0A45-8D08-34FA7C923484}"/>
              </a:ext>
            </a:extLst>
          </p:cNvPr>
          <p:cNvSpPr/>
          <p:nvPr/>
        </p:nvSpPr>
        <p:spPr>
          <a:xfrm>
            <a:off x="4677249" y="2607808"/>
            <a:ext cx="2406088" cy="373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положения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E13E2D-8F50-2443-962A-D59D955C3E5D}"/>
              </a:ext>
            </a:extLst>
          </p:cNvPr>
          <p:cNvSpPr/>
          <p:nvPr/>
        </p:nvSpPr>
        <p:spPr>
          <a:xfrm>
            <a:off x="1028748" y="4603561"/>
            <a:ext cx="9738641" cy="13927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Концепции: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единого пространства психологического сопровождения (нормативного, организационного, управленческого, методического) в системе общего образования и среднего профессионального образования для повышения доступности и качества психологической помощи участникам образовательных отношений (Указ Президента Российской Федерации от 21 июля 2020 г. №</a:t>
            </a:r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474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национальных целях развития Российской Федерации на период до 2030 года»)</a:t>
            </a:r>
          </a:p>
        </p:txBody>
      </p:sp>
      <p:grpSp>
        <p:nvGrpSpPr>
          <p:cNvPr id="13" name="Google Shape;224;p7">
            <a:extLst>
              <a:ext uri="{FF2B5EF4-FFF2-40B4-BE49-F238E27FC236}">
                <a16:creationId xmlns:a16="http://schemas.microsoft.com/office/drawing/2014/main" id="{8BBA1B75-ADF5-0749-9BA8-ED1D6DA4C76C}"/>
              </a:ext>
            </a:extLst>
          </p:cNvPr>
          <p:cNvGrpSpPr/>
          <p:nvPr/>
        </p:nvGrpSpPr>
        <p:grpSpPr>
          <a:xfrm>
            <a:off x="3291839" y="109954"/>
            <a:ext cx="8592399" cy="541893"/>
            <a:chOff x="615187" y="231889"/>
            <a:chExt cx="9436734" cy="568592"/>
          </a:xfrm>
        </p:grpSpPr>
        <p:sp>
          <p:nvSpPr>
            <p:cNvPr id="14" name="Google Shape;225;p7">
              <a:extLst>
                <a:ext uri="{FF2B5EF4-FFF2-40B4-BE49-F238E27FC236}">
                  <a16:creationId xmlns:a16="http://schemas.microsoft.com/office/drawing/2014/main" id="{DB320FCA-DC90-D94B-8174-54CC79A45CAF}"/>
                </a:ext>
              </a:extLst>
            </p:cNvPr>
            <p:cNvSpPr/>
            <p:nvPr/>
          </p:nvSpPr>
          <p:spPr>
            <a:xfrm>
              <a:off x="615187" y="389636"/>
              <a:ext cx="1679575" cy="410845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26;p7">
              <a:extLst>
                <a:ext uri="{FF2B5EF4-FFF2-40B4-BE49-F238E27FC236}">
                  <a16:creationId xmlns:a16="http://schemas.microsoft.com/office/drawing/2014/main" id="{28046511-1802-FF48-BFA6-077AA6E6ADC5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FC13902B-4106-2147-B787-1D02A289FB9F}"/>
                </a:ext>
              </a:extLst>
            </p:cNvPr>
            <p:cNvSpPr/>
            <p:nvPr/>
          </p:nvSpPr>
          <p:spPr>
            <a:xfrm>
              <a:off x="2294762" y="241811"/>
              <a:ext cx="7757159" cy="40640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228;p7">
            <a:extLst>
              <a:ext uri="{FF2B5EF4-FFF2-40B4-BE49-F238E27FC236}">
                <a16:creationId xmlns:a16="http://schemas.microsoft.com/office/drawing/2014/main" id="{4956C508-E8AF-BA4D-B522-A42B6EE2C322}"/>
              </a:ext>
            </a:extLst>
          </p:cNvPr>
          <p:cNvSpPr/>
          <p:nvPr/>
        </p:nvSpPr>
        <p:spPr>
          <a:xfrm>
            <a:off x="355124" y="6467823"/>
            <a:ext cx="11433386" cy="221238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FA2C56-2A4E-FD42-BA44-E03610A8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816" y="159899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506DA4-F9E0-084A-BF48-BB8A35140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2" r="11185" b="5842"/>
          <a:stretch/>
        </p:blipFill>
        <p:spPr>
          <a:xfrm>
            <a:off x="2566952" y="-17636"/>
            <a:ext cx="614579" cy="7790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24E3EE-9F27-1093-A8A1-53CB75ECB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" y="39918"/>
            <a:ext cx="1422560" cy="6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59A055D-709B-044A-BD2B-05816DFC4ED4}"/>
              </a:ext>
            </a:extLst>
          </p:cNvPr>
          <p:cNvSpPr/>
          <p:nvPr/>
        </p:nvSpPr>
        <p:spPr>
          <a:xfrm>
            <a:off x="4024692" y="227389"/>
            <a:ext cx="2665508" cy="738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Вход на портал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929704-6124-9248-AC1B-A4D10682F728}"/>
              </a:ext>
            </a:extLst>
          </p:cNvPr>
          <p:cNvSpPr/>
          <p:nvPr/>
        </p:nvSpPr>
        <p:spPr>
          <a:xfrm>
            <a:off x="631994" y="682620"/>
            <a:ext cx="98027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 №СК-7/07вн мероприятий на 2022 – 2025 годы по реализации Концепции развития психологической службы в системе общего образования и среднего профессионального образования в Российской Федерации на период до 2025 года 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(утв. Министром просвещения Российской Федерации С.С. Кравцовым от 20.05.2022 г.)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Ссылка: </a:t>
            </a:r>
            <a:r>
              <a:rPr lang="en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https://legalacts.ru/doc/pismo-minprosveshchenija-rossii-ot-30052022-n-dg-134907-o-napravlenii/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E047B6-0D4D-414E-9CE7-A1C8271B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777" y="763444"/>
            <a:ext cx="1385846" cy="1385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55741B-B818-9E40-BB28-958E7E88C4E9}"/>
              </a:ext>
            </a:extLst>
          </p:cNvPr>
          <p:cNvSpPr txBox="1"/>
          <p:nvPr/>
        </p:nvSpPr>
        <p:spPr>
          <a:xfrm>
            <a:off x="528860" y="2435288"/>
            <a:ext cx="10709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содержит мероприятия, которые способствуют достижению цели и задач Концепции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психологической службы в системе общего образования и среднего профессионального образования в Российской Федерации на период до 2025 года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BF62B8-1F2B-C140-9F76-3068B575924D}"/>
              </a:ext>
            </a:extLst>
          </p:cNvPr>
          <p:cNvSpPr/>
          <p:nvPr/>
        </p:nvSpPr>
        <p:spPr>
          <a:xfrm>
            <a:off x="3623366" y="3502728"/>
            <a:ext cx="4945266" cy="383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плана мероприятий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000818-4C8A-FE42-B5B3-1726B083EA26}"/>
              </a:ext>
            </a:extLst>
          </p:cNvPr>
          <p:cNvSpPr/>
          <p:nvPr/>
        </p:nvSpPr>
        <p:spPr>
          <a:xfrm>
            <a:off x="6696835" y="5270040"/>
            <a:ext cx="4945266" cy="52560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психологической службы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6515EF2-95C3-9440-A307-608476C0B982}"/>
              </a:ext>
            </a:extLst>
          </p:cNvPr>
          <p:cNvSpPr/>
          <p:nvPr/>
        </p:nvSpPr>
        <p:spPr>
          <a:xfrm>
            <a:off x="307761" y="4811610"/>
            <a:ext cx="5194968" cy="83644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нормативного регулирования организации психолого-педагогической помощи всем участникам образовательных отношений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5A35F7-0D27-354B-8DF6-76CC1A5554F8}"/>
              </a:ext>
            </a:extLst>
          </p:cNvPr>
          <p:cNvSpPr/>
          <p:nvPr/>
        </p:nvSpPr>
        <p:spPr>
          <a:xfrm>
            <a:off x="307761" y="4128515"/>
            <a:ext cx="5194968" cy="55503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управления психологической службой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8E8E58-6E0E-BF49-A1CC-FF709B809A6F}"/>
              </a:ext>
            </a:extLst>
          </p:cNvPr>
          <p:cNvSpPr/>
          <p:nvPr/>
        </p:nvSpPr>
        <p:spPr>
          <a:xfrm>
            <a:off x="6689273" y="4736155"/>
            <a:ext cx="4945266" cy="44486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обеспечение психологической службы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505A479-3858-7A43-BCA4-723769C56350}"/>
              </a:ext>
            </a:extLst>
          </p:cNvPr>
          <p:cNvSpPr/>
          <p:nvPr/>
        </p:nvSpPr>
        <p:spPr>
          <a:xfrm>
            <a:off x="307761" y="5795648"/>
            <a:ext cx="5194967" cy="44486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 психологической службы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2208540-99FD-614F-827C-DFD4C854BFD7}"/>
              </a:ext>
            </a:extLst>
          </p:cNvPr>
          <p:cNvSpPr/>
          <p:nvPr/>
        </p:nvSpPr>
        <p:spPr>
          <a:xfrm>
            <a:off x="6689273" y="4146936"/>
            <a:ext cx="4945266" cy="48978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деятельности психологической службы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ADC5FF-7F34-5140-9920-CEF10653889E}"/>
              </a:ext>
            </a:extLst>
          </p:cNvPr>
          <p:cNvSpPr/>
          <p:nvPr/>
        </p:nvSpPr>
        <p:spPr>
          <a:xfrm>
            <a:off x="6689273" y="5928679"/>
            <a:ext cx="4945266" cy="52560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 психологической службы</a:t>
            </a:r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28;p7">
            <a:extLst>
              <a:ext uri="{FF2B5EF4-FFF2-40B4-BE49-F238E27FC236}">
                <a16:creationId xmlns:a16="http://schemas.microsoft.com/office/drawing/2014/main" id="{C797AD6E-DD29-0241-9DCA-464C0F35D61A}"/>
              </a:ext>
            </a:extLst>
          </p:cNvPr>
          <p:cNvSpPr/>
          <p:nvPr/>
        </p:nvSpPr>
        <p:spPr>
          <a:xfrm>
            <a:off x="355124" y="6467823"/>
            <a:ext cx="11433386" cy="221238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224;p7">
            <a:extLst>
              <a:ext uri="{FF2B5EF4-FFF2-40B4-BE49-F238E27FC236}">
                <a16:creationId xmlns:a16="http://schemas.microsoft.com/office/drawing/2014/main" id="{3E9B5BCC-4EF2-9349-A997-C2DC2D0454DE}"/>
              </a:ext>
            </a:extLst>
          </p:cNvPr>
          <p:cNvGrpSpPr/>
          <p:nvPr/>
        </p:nvGrpSpPr>
        <p:grpSpPr>
          <a:xfrm>
            <a:off x="3278777" y="109954"/>
            <a:ext cx="8605461" cy="541893"/>
            <a:chOff x="615187" y="231889"/>
            <a:chExt cx="9436734" cy="568592"/>
          </a:xfrm>
        </p:grpSpPr>
        <p:sp>
          <p:nvSpPr>
            <p:cNvPr id="21" name="Google Shape;225;p7">
              <a:extLst>
                <a:ext uri="{FF2B5EF4-FFF2-40B4-BE49-F238E27FC236}">
                  <a16:creationId xmlns:a16="http://schemas.microsoft.com/office/drawing/2014/main" id="{335FD5DD-D188-EC40-9220-BF5E5030E925}"/>
                </a:ext>
              </a:extLst>
            </p:cNvPr>
            <p:cNvSpPr/>
            <p:nvPr/>
          </p:nvSpPr>
          <p:spPr>
            <a:xfrm>
              <a:off x="615187" y="389636"/>
              <a:ext cx="1679575" cy="410845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6;p7">
              <a:extLst>
                <a:ext uri="{FF2B5EF4-FFF2-40B4-BE49-F238E27FC236}">
                  <a16:creationId xmlns:a16="http://schemas.microsoft.com/office/drawing/2014/main" id="{8DD3833A-D900-FB4E-A9B7-2C521F1F8BE1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7;p7">
              <a:extLst>
                <a:ext uri="{FF2B5EF4-FFF2-40B4-BE49-F238E27FC236}">
                  <a16:creationId xmlns:a16="http://schemas.microsoft.com/office/drawing/2014/main" id="{C40296F4-1232-7142-BA94-7015AD301420}"/>
                </a:ext>
              </a:extLst>
            </p:cNvPr>
            <p:cNvSpPr/>
            <p:nvPr/>
          </p:nvSpPr>
          <p:spPr>
            <a:xfrm>
              <a:off x="2294762" y="241811"/>
              <a:ext cx="7757159" cy="40640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8B0A6E-EA04-CD41-BBE1-F6BB2DD9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816" y="159899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9640208-65F6-574D-A525-00A260A39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2" r="11185" b="5842"/>
          <a:stretch/>
        </p:blipFill>
        <p:spPr>
          <a:xfrm>
            <a:off x="2566952" y="-17636"/>
            <a:ext cx="614579" cy="7790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BAA033-3041-9E97-5627-8C3214196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" y="39918"/>
            <a:ext cx="1422560" cy="6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5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1fc781b83cc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007" y="211320"/>
            <a:ext cx="1117115" cy="5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fc781b83cc_0_10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43451" t="7663" r="10090" b="8026"/>
          <a:stretch/>
        </p:blipFill>
        <p:spPr>
          <a:xfrm>
            <a:off x="11348300" y="120430"/>
            <a:ext cx="615515" cy="67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1;p13">
            <a:extLst>
              <a:ext uri="{FF2B5EF4-FFF2-40B4-BE49-F238E27FC236}">
                <a16:creationId xmlns:a16="http://schemas.microsoft.com/office/drawing/2014/main" id="{98B46D13-780F-BE8C-3870-9C67485AC5B3}"/>
              </a:ext>
            </a:extLst>
          </p:cNvPr>
          <p:cNvSpPr/>
          <p:nvPr/>
        </p:nvSpPr>
        <p:spPr>
          <a:xfrm rot="5400000">
            <a:off x="11470" y="-11466"/>
            <a:ext cx="798940" cy="821876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31;p13">
            <a:extLst>
              <a:ext uri="{FF2B5EF4-FFF2-40B4-BE49-F238E27FC236}">
                <a16:creationId xmlns:a16="http://schemas.microsoft.com/office/drawing/2014/main" id="{3F2DC823-7CF5-E9C7-9486-12607EF8C828}"/>
              </a:ext>
            </a:extLst>
          </p:cNvPr>
          <p:cNvSpPr/>
          <p:nvPr/>
        </p:nvSpPr>
        <p:spPr>
          <a:xfrm rot="5400000">
            <a:off x="163870" y="140934"/>
            <a:ext cx="798940" cy="821876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31;p13">
            <a:extLst>
              <a:ext uri="{FF2B5EF4-FFF2-40B4-BE49-F238E27FC236}">
                <a16:creationId xmlns:a16="http://schemas.microsoft.com/office/drawing/2014/main" id="{A3262630-F755-0165-7AC1-B14CDF9CF3D8}"/>
              </a:ext>
            </a:extLst>
          </p:cNvPr>
          <p:cNvSpPr/>
          <p:nvPr/>
        </p:nvSpPr>
        <p:spPr>
          <a:xfrm rot="5400000">
            <a:off x="11381592" y="6051338"/>
            <a:ext cx="798940" cy="821876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31;p13">
            <a:extLst>
              <a:ext uri="{FF2B5EF4-FFF2-40B4-BE49-F238E27FC236}">
                <a16:creationId xmlns:a16="http://schemas.microsoft.com/office/drawing/2014/main" id="{8820B06C-7C4A-6522-D3A8-4EE979A724B7}"/>
              </a:ext>
            </a:extLst>
          </p:cNvPr>
          <p:cNvSpPr/>
          <p:nvPr/>
        </p:nvSpPr>
        <p:spPr>
          <a:xfrm rot="5400000">
            <a:off x="11172080" y="5905850"/>
            <a:ext cx="798940" cy="821876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32;g1fc781b83cc_0_188">
            <a:extLst>
              <a:ext uri="{FF2B5EF4-FFF2-40B4-BE49-F238E27FC236}">
                <a16:creationId xmlns:a16="http://schemas.microsoft.com/office/drawing/2014/main" id="{FFA215A2-8A90-B142-47D4-761A74059F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007" y="211320"/>
            <a:ext cx="1117115" cy="5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3;g1fc781b83cc_0_18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960C9A-4308-5358-6D7A-D6DDBC3BC5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451" t="7663" r="10090" b="8026"/>
          <a:stretch/>
        </p:blipFill>
        <p:spPr>
          <a:xfrm>
            <a:off x="11348300" y="120430"/>
            <a:ext cx="615515" cy="67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F5E6DC-7D98-D989-E51D-7E13A7261B16}"/>
              </a:ext>
            </a:extLst>
          </p:cNvPr>
          <p:cNvSpPr txBox="1"/>
          <p:nvPr/>
        </p:nvSpPr>
        <p:spPr>
          <a:xfrm>
            <a:off x="1484244" y="92466"/>
            <a:ext cx="84417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Концепция развития системы психолого-педагогической помощи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сфере общего образования и среднего профессионального образования </a:t>
            </a:r>
            <a:b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Российской Федерации на период до 2030 года</a:t>
            </a:r>
            <a:endParaRPr lang="ru-RU" sz="14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A2FF1-D2E2-4477-E0D3-B29E5B4C21D9}"/>
              </a:ext>
            </a:extLst>
          </p:cNvPr>
          <p:cNvSpPr txBox="1"/>
          <p:nvPr/>
        </p:nvSpPr>
        <p:spPr>
          <a:xfrm>
            <a:off x="1329557" y="1129707"/>
            <a:ext cx="98464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Цель Концепции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развитие целостной комплексной системы психолого-педагогической помощи участникам образовательных отношений, в особенности обучающимся целевых групп, позволяющей обеспечить качество и доступность данной помощи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92D7145-582B-EC60-37B8-9D3BC9F9A74A}"/>
              </a:ext>
            </a:extLst>
          </p:cNvPr>
          <p:cNvSpPr/>
          <p:nvPr/>
        </p:nvSpPr>
        <p:spPr>
          <a:xfrm flipV="1">
            <a:off x="1729057" y="1003598"/>
            <a:ext cx="8196975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01449B-67C4-2A73-67B5-83D7737DCB16}"/>
              </a:ext>
            </a:extLst>
          </p:cNvPr>
          <p:cNvSpPr txBox="1"/>
          <p:nvPr/>
        </p:nvSpPr>
        <p:spPr>
          <a:xfrm>
            <a:off x="1123922" y="2059366"/>
            <a:ext cx="10246200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800" dirty="0">
                <a:solidFill>
                  <a:schemeClr val="accent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Основными задачами Концепции являются:</a:t>
            </a:r>
            <a:endParaRPr lang="ru-RU" sz="1400" dirty="0">
              <a:solidFill>
                <a:schemeClr val="accent6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spcAft>
                <a:spcPts val="5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единых подходов и стандартов оказания психолого-педагогической помощи участникам образовательных отношений, в особенности обучающимся целевых групп;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приоритетность задач психолого-педагогической помощи обучающимся с ограниченными возможностями здоровья, с инвалидностью, как важной составляющей их комплексной (ре)</a:t>
            </a:r>
            <a:r>
              <a:rPr lang="ru-RU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абилитации</a:t>
            </a: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и совершенствование организационно-управленческой, нормативной правовой, научно-методической и информационной базы системы оказания психолого-педагогической помощи;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системы внутриведомственного, межведомственного и межуровневого взаимодействия при оказании психолого-педагогической помощи участникам образовательных отношений, в особенности обучающимся целевых групп;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качества профессиональной подготовки педагогов-психологов (психологов в сфере образования);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5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доверия участников образовательных отношений к возможностям психолого-педагогической помощи и повышение престижа профессиональной деятельности </a:t>
            </a:r>
            <a:b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педагогов-психологов (психологов в сфере образования)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Рисунок 23" descr="Стрелка вправо со сплошной заливкой">
            <a:extLst>
              <a:ext uri="{FF2B5EF4-FFF2-40B4-BE49-F238E27FC236}">
                <a16:creationId xmlns:a16="http://schemas.microsoft.com/office/drawing/2014/main" id="{7A2F12AB-2990-84E4-725B-72CC4A291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922" y="2427982"/>
            <a:ext cx="411271" cy="411271"/>
          </a:xfrm>
          <a:prstGeom prst="rect">
            <a:avLst/>
          </a:prstGeom>
        </p:spPr>
      </p:pic>
      <p:pic>
        <p:nvPicPr>
          <p:cNvPr id="26" name="Рисунок 25" descr="Стрелка вправо со сплошной заливкой">
            <a:extLst>
              <a:ext uri="{FF2B5EF4-FFF2-40B4-BE49-F238E27FC236}">
                <a16:creationId xmlns:a16="http://schemas.microsoft.com/office/drawing/2014/main" id="{3507A6F4-496A-B293-151E-B35172450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922" y="2968008"/>
            <a:ext cx="411271" cy="411271"/>
          </a:xfrm>
          <a:prstGeom prst="rect">
            <a:avLst/>
          </a:prstGeom>
        </p:spPr>
      </p:pic>
      <p:pic>
        <p:nvPicPr>
          <p:cNvPr id="27" name="Рисунок 26" descr="Стрелка вправо со сплошной заливкой">
            <a:extLst>
              <a:ext uri="{FF2B5EF4-FFF2-40B4-BE49-F238E27FC236}">
                <a16:creationId xmlns:a16="http://schemas.microsoft.com/office/drawing/2014/main" id="{27F684B9-CA0C-97AE-C3FE-430611E81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364" y="3847273"/>
            <a:ext cx="411271" cy="411271"/>
          </a:xfrm>
          <a:prstGeom prst="rect">
            <a:avLst/>
          </a:prstGeom>
        </p:spPr>
      </p:pic>
      <p:pic>
        <p:nvPicPr>
          <p:cNvPr id="28" name="Рисунок 27" descr="Стрелка вправо со сплошной заливкой">
            <a:extLst>
              <a:ext uri="{FF2B5EF4-FFF2-40B4-BE49-F238E27FC236}">
                <a16:creationId xmlns:a16="http://schemas.microsoft.com/office/drawing/2014/main" id="{EBB58669-00A7-1DFE-1BA8-6F397D0B2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364" y="4425200"/>
            <a:ext cx="411271" cy="411271"/>
          </a:xfrm>
          <a:prstGeom prst="rect">
            <a:avLst/>
          </a:prstGeom>
        </p:spPr>
      </p:pic>
      <p:pic>
        <p:nvPicPr>
          <p:cNvPr id="29" name="Рисунок 28" descr="Стрелка вправо со сплошной заливкой">
            <a:extLst>
              <a:ext uri="{FF2B5EF4-FFF2-40B4-BE49-F238E27FC236}">
                <a16:creationId xmlns:a16="http://schemas.microsoft.com/office/drawing/2014/main" id="{BB1B91CC-0BD2-BE47-897E-E62C7DC8C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364" y="5256280"/>
            <a:ext cx="411271" cy="411271"/>
          </a:xfrm>
          <a:prstGeom prst="rect">
            <a:avLst/>
          </a:prstGeom>
        </p:spPr>
      </p:pic>
      <p:pic>
        <p:nvPicPr>
          <p:cNvPr id="30" name="Рисунок 29" descr="Стрелка вправо со сплошной заливкой">
            <a:extLst>
              <a:ext uri="{FF2B5EF4-FFF2-40B4-BE49-F238E27FC236}">
                <a16:creationId xmlns:a16="http://schemas.microsoft.com/office/drawing/2014/main" id="{19AEA3FD-CDCB-2383-16B3-BF2C91A0E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364" y="5828716"/>
            <a:ext cx="411271" cy="4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5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g1fc781b83cc_0_188"/>
          <p:cNvCxnSpPr>
            <a:cxnSpLocks/>
          </p:cNvCxnSpPr>
          <p:nvPr/>
        </p:nvCxnSpPr>
        <p:spPr>
          <a:xfrm>
            <a:off x="0" y="0"/>
            <a:ext cx="2912470" cy="6858000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g1fc781b83cc_0_188"/>
          <p:cNvCxnSpPr>
            <a:cxnSpLocks/>
          </p:cNvCxnSpPr>
          <p:nvPr/>
        </p:nvCxnSpPr>
        <p:spPr>
          <a:xfrm flipV="1">
            <a:off x="0" y="0"/>
            <a:ext cx="6301698" cy="2743200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g1fc781b83cc_0_188"/>
          <p:cNvCxnSpPr>
            <a:cxnSpLocks/>
          </p:cNvCxnSpPr>
          <p:nvPr/>
        </p:nvCxnSpPr>
        <p:spPr>
          <a:xfrm flipH="1">
            <a:off x="27100" y="0"/>
            <a:ext cx="2329500" cy="6858000"/>
          </a:xfrm>
          <a:prstGeom prst="straightConnector1">
            <a:avLst/>
          </a:pr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" name="Google Shape;132;g1fc781b83cc_0_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007" y="211320"/>
            <a:ext cx="1117115" cy="5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fc781b83cc_0_18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43451" t="7663" r="10090" b="8026"/>
          <a:stretch/>
        </p:blipFill>
        <p:spPr>
          <a:xfrm>
            <a:off x="11348300" y="120430"/>
            <a:ext cx="615515" cy="67851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150423-EB77-DAC7-C970-49AA8F9D5BC0}"/>
              </a:ext>
            </a:extLst>
          </p:cNvPr>
          <p:cNvSpPr txBox="1"/>
          <p:nvPr/>
        </p:nvSpPr>
        <p:spPr>
          <a:xfrm>
            <a:off x="2709170" y="763413"/>
            <a:ext cx="9482830" cy="5950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700" dirty="0">
                <a:solidFill>
                  <a:schemeClr val="accent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Концепция определяет следующие целевые группы обучающихся:</a:t>
            </a:r>
            <a:endParaRPr lang="ru-RU" sz="1700" dirty="0">
              <a:solidFill>
                <a:schemeClr val="accent6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раннего возраста, имеющие отклонения в развитии и риск их возникновения;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 с ограниченными возможностями здоровья, в том числе </a:t>
            </a:r>
            <a:b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нозологиям в соответствии со статьей 79 Федерального закона от 29 декабря 2012 г. </a:t>
            </a:r>
            <a:b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 273-ФЗ «Об образовании в Российской Федерации»;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 с инвалидностью, в том числе дети-инвалиды;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дети, нуждающиеся в длительном лечении и оздоровлении в медицинских организациях;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дети-сироты и дети, оставшиеся без попечения родителей, а также лица </a:t>
            </a:r>
            <a:b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их числа;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обучающиеся, имеющие иностранное гражданство;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обучающиеся, проявляющие выдающиеся способности, и одаренные;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обучающиеся, испытывающие трудности в освоении основных общеобразовательных программ, развитии и социальной адаптации, в том числе с нормативными кризисами взросления;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дети, находящиеся в трудных жизненных ситуациях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ветеранов боевых действий;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1000"/>
              </a:spcAft>
            </a:pP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участников специальной военной операции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3" name="Рисунок 22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DACBF8FC-38F1-E0E4-5CE1-3CACDF1D5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1336" y="3187513"/>
            <a:ext cx="457200" cy="457200"/>
          </a:xfrm>
          <a:prstGeom prst="rect">
            <a:avLst/>
          </a:prstGeom>
        </p:spPr>
      </p:pic>
      <p:pic>
        <p:nvPicPr>
          <p:cNvPr id="24" name="Рисунок 23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3D66B496-45D4-32BC-9074-8C9D24335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8327" y="1103497"/>
            <a:ext cx="457200" cy="457200"/>
          </a:xfrm>
          <a:prstGeom prst="rect">
            <a:avLst/>
          </a:prstGeom>
        </p:spPr>
      </p:pic>
      <p:pic>
        <p:nvPicPr>
          <p:cNvPr id="25" name="Рисунок 24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20C1293C-BBBA-FA60-5FC5-B00A413A6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8327" y="1493204"/>
            <a:ext cx="457200" cy="457200"/>
          </a:xfrm>
          <a:prstGeom prst="rect">
            <a:avLst/>
          </a:prstGeom>
        </p:spPr>
      </p:pic>
      <p:pic>
        <p:nvPicPr>
          <p:cNvPr id="26" name="Рисунок 25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2AFCB313-5C26-1511-3F1C-7D656C42A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1419" y="2416940"/>
            <a:ext cx="457200" cy="457200"/>
          </a:xfrm>
          <a:prstGeom prst="rect">
            <a:avLst/>
          </a:prstGeom>
        </p:spPr>
      </p:pic>
      <p:pic>
        <p:nvPicPr>
          <p:cNvPr id="27" name="Рисунок 26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4EF134EE-2DC5-0332-2F16-5499E2A3B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2176" y="2789780"/>
            <a:ext cx="457200" cy="457200"/>
          </a:xfrm>
          <a:prstGeom prst="rect">
            <a:avLst/>
          </a:prstGeom>
        </p:spPr>
      </p:pic>
      <p:pic>
        <p:nvPicPr>
          <p:cNvPr id="28" name="Рисунок 27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3BCED2D7-CDB0-F2B7-8654-C80501696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1336" y="3825100"/>
            <a:ext cx="457200" cy="457200"/>
          </a:xfrm>
          <a:prstGeom prst="rect">
            <a:avLst/>
          </a:prstGeom>
        </p:spPr>
      </p:pic>
      <p:pic>
        <p:nvPicPr>
          <p:cNvPr id="29" name="Рисунок 28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1CBBCDAA-14B4-2166-DFD5-99AA3114F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1336" y="4207961"/>
            <a:ext cx="457200" cy="457200"/>
          </a:xfrm>
          <a:prstGeom prst="rect">
            <a:avLst/>
          </a:prstGeom>
        </p:spPr>
      </p:pic>
      <p:pic>
        <p:nvPicPr>
          <p:cNvPr id="30" name="Рисунок 29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632A0579-9962-4B55-6778-287A62B54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1336" y="4590822"/>
            <a:ext cx="457200" cy="457200"/>
          </a:xfrm>
          <a:prstGeom prst="rect">
            <a:avLst/>
          </a:prstGeom>
        </p:spPr>
      </p:pic>
      <p:pic>
        <p:nvPicPr>
          <p:cNvPr id="32" name="Рисунок 31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AAF31A44-6612-F9A7-2F62-B99012065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1419" y="5492335"/>
            <a:ext cx="457200" cy="457200"/>
          </a:xfrm>
          <a:prstGeom prst="rect">
            <a:avLst/>
          </a:prstGeom>
        </p:spPr>
      </p:pic>
      <p:pic>
        <p:nvPicPr>
          <p:cNvPr id="33" name="Рисунок 32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0292D62E-0283-C4D6-FDF8-893E055CB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6403" y="5884714"/>
            <a:ext cx="457200" cy="457200"/>
          </a:xfrm>
          <a:prstGeom prst="rect">
            <a:avLst/>
          </a:prstGeom>
        </p:spPr>
      </p:pic>
      <p:pic>
        <p:nvPicPr>
          <p:cNvPr id="34" name="Рисунок 33" descr="Линия со стрелкой: небольшой изгиб контур">
            <a:extLst>
              <a:ext uri="{FF2B5EF4-FFF2-40B4-BE49-F238E27FC236}">
                <a16:creationId xmlns:a16="http://schemas.microsoft.com/office/drawing/2014/main" id="{F2E8B3DC-EB89-E383-3E7C-5878E2ABC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1336" y="62717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c781b83cc_0_10"/>
          <p:cNvSpPr/>
          <p:nvPr/>
        </p:nvSpPr>
        <p:spPr>
          <a:xfrm rot="-2900890" flipH="1">
            <a:off x="-1935846" y="1985923"/>
            <a:ext cx="3668509" cy="3363791"/>
          </a:xfrm>
          <a:prstGeom prst="chord">
            <a:avLst>
              <a:gd name="adj1" fmla="val 2700000"/>
              <a:gd name="adj2" fmla="val 13085953"/>
            </a:avLst>
          </a:prstGeom>
          <a:solidFill>
            <a:srgbClr val="8CC63E">
              <a:alpha val="35690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fc781b83cc_0_10"/>
          <p:cNvSpPr/>
          <p:nvPr/>
        </p:nvSpPr>
        <p:spPr>
          <a:xfrm rot="-2900856" flipH="1">
            <a:off x="-1934721" y="1740209"/>
            <a:ext cx="4086909" cy="3855088"/>
          </a:xfrm>
          <a:prstGeom prst="chord">
            <a:avLst>
              <a:gd name="adj1" fmla="val 2700000"/>
              <a:gd name="adj2" fmla="val 13085953"/>
            </a:avLst>
          </a:prstGeom>
          <a:noFill/>
          <a:ln w="12700" cap="flat" cmpd="sng">
            <a:solidFill>
              <a:srgbClr val="006CB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g1fc781b83cc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3007" y="211320"/>
            <a:ext cx="1117115" cy="5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fc781b83cc_0_10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43451" t="7663" r="10090" b="8026"/>
          <a:stretch/>
        </p:blipFill>
        <p:spPr>
          <a:xfrm>
            <a:off x="11348300" y="120430"/>
            <a:ext cx="615515" cy="678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F73101-B48F-B504-8A0A-C293864D5058}"/>
              </a:ext>
            </a:extLst>
          </p:cNvPr>
          <p:cNvSpPr/>
          <p:nvPr/>
        </p:nvSpPr>
        <p:spPr>
          <a:xfrm>
            <a:off x="212411" y="508288"/>
            <a:ext cx="3743806" cy="1723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Завершается рассмотрение проекта внесения изменений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Федеральный закон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 29 декабря 2012 г. № 273-ФЗ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«Об образовании в Российской Федерации»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E44FEC-27AC-7113-9771-1748C15F8AB6}"/>
              </a:ext>
            </a:extLst>
          </p:cNvPr>
          <p:cNvSpPr/>
          <p:nvPr/>
        </p:nvSpPr>
        <p:spPr>
          <a:xfrm>
            <a:off x="4291691" y="163732"/>
            <a:ext cx="5568430" cy="241261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наделения федеральных органов государственной власти в сфере образования полномочиями по организации предоставления психолого-педагогической, медицинской 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помощи обучающимся, испытывающим трудности в освоении основных общеобразовательных программ, своем развитии и социальной адаптации.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этими полномочиями наделены органы государственной власти субъектов Российской Федерации 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BDBE171-D8E8-0D9F-2102-A84A59AEF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18113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E91101-D16D-A45F-7FC8-13ECE8260C85}"/>
              </a:ext>
            </a:extLst>
          </p:cNvPr>
          <p:cNvSpPr/>
          <p:nvPr/>
        </p:nvSpPr>
        <p:spPr>
          <a:xfrm>
            <a:off x="212411" y="3135622"/>
            <a:ext cx="3743806" cy="1723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i="0" u="none" strike="noStrike" dirty="0">
                <a:solidFill>
                  <a:schemeClr val="accent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Организационно-методическое обеспечение деятельности центров психолого-педагогической, медицинской </a:t>
            </a:r>
            <a:br>
              <a:rPr lang="ru-RU" sz="1700" b="1" i="0" u="none" strike="noStrike" dirty="0">
                <a:solidFill>
                  <a:schemeClr val="accent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700" b="1" i="0" u="none" strike="noStrike" dirty="0">
                <a:solidFill>
                  <a:schemeClr val="accent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и социальной помощи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216069-FD22-EFF0-8A7F-E97F4A0CE5D2}"/>
              </a:ext>
            </a:extLst>
          </p:cNvPr>
          <p:cNvSpPr/>
          <p:nvPr/>
        </p:nvSpPr>
        <p:spPr>
          <a:xfrm>
            <a:off x="4291690" y="2791066"/>
            <a:ext cx="4585039" cy="2412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Разработка проекта модели сетевого взаимодействия центров психолого-педагогической, медицинской </a:t>
            </a:r>
            <a:b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социальной помощи с образовательными организациями в системе основного общего образования и профессионального образования при организации образования обучающихся </a:t>
            </a:r>
            <a:b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 ОВЗ, инвалидностью, их психолого-педагогического сопровождения </a:t>
            </a:r>
            <a:endParaRPr lang="ru-RU" sz="1700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03BA271-F336-CD43-0311-D2A43CC72AB7}"/>
              </a:ext>
            </a:extLst>
          </p:cNvPr>
          <p:cNvSpPr/>
          <p:nvPr/>
        </p:nvSpPr>
        <p:spPr>
          <a:xfrm>
            <a:off x="9214141" y="2791065"/>
            <a:ext cx="2715603" cy="2412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0" i="0" u="none" strike="noStrike" dirty="0">
                <a:solidFill>
                  <a:schemeClr val="accent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Ожидаемый результат:</a:t>
            </a:r>
          </a:p>
          <a:p>
            <a:pPr algn="ctr"/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Осуществлено организационно-методическое обеспечение деятельности центров психолого-педагогической, медицинской </a:t>
            </a:r>
            <a:b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7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социальной помощи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4BE7B93-F58F-21C5-03AD-B86A46E49DD8}"/>
              </a:ext>
            </a:extLst>
          </p:cNvPr>
          <p:cNvSpPr/>
          <p:nvPr/>
        </p:nvSpPr>
        <p:spPr>
          <a:xfrm>
            <a:off x="4291689" y="5418400"/>
            <a:ext cx="4585039" cy="1309713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рабочей группы, из числа руководителей </a:t>
            </a:r>
            <a:r>
              <a:rPr lang="ru-RU" sz="17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психолого-педагогической, медицинской и социальной помощи, психолого-медико-педагогических комиссий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1A43B5B-23E7-F209-32C0-F129C27C4123}"/>
              </a:ext>
            </a:extLst>
          </p:cNvPr>
          <p:cNvCxnSpPr>
            <a:stCxn id="2" idx="3"/>
            <a:endCxn id="9" idx="1"/>
          </p:cNvCxnSpPr>
          <p:nvPr/>
        </p:nvCxnSpPr>
        <p:spPr>
          <a:xfrm>
            <a:off x="3956217" y="1370037"/>
            <a:ext cx="335474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68F4944-C988-7F7D-FB37-ABEC6D113091}"/>
              </a:ext>
            </a:extLst>
          </p:cNvPr>
          <p:cNvCxnSpPr>
            <a:cxnSpLocks/>
          </p:cNvCxnSpPr>
          <p:nvPr/>
        </p:nvCxnSpPr>
        <p:spPr>
          <a:xfrm>
            <a:off x="2218864" y="2231785"/>
            <a:ext cx="0" cy="903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E6C4C600-12A2-D179-6004-E056AF3D3EAC}"/>
              </a:ext>
            </a:extLst>
          </p:cNvPr>
          <p:cNvCxnSpPr>
            <a:stCxn id="13" idx="3"/>
            <a:endCxn id="15" idx="1"/>
          </p:cNvCxnSpPr>
          <p:nvPr/>
        </p:nvCxnSpPr>
        <p:spPr>
          <a:xfrm>
            <a:off x="3956217" y="3997371"/>
            <a:ext cx="3354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B7EA25E-2EF0-C819-39E3-5A948F81E1C5}"/>
              </a:ext>
            </a:extLst>
          </p:cNvPr>
          <p:cNvCxnSpPr/>
          <p:nvPr/>
        </p:nvCxnSpPr>
        <p:spPr>
          <a:xfrm>
            <a:off x="8876728" y="3997370"/>
            <a:ext cx="3354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ADA7AE7-18E0-388E-F417-C34D4A2DA399}"/>
              </a:ext>
            </a:extLst>
          </p:cNvPr>
          <p:cNvCxnSpPr>
            <a:cxnSpLocks/>
          </p:cNvCxnSpPr>
          <p:nvPr/>
        </p:nvCxnSpPr>
        <p:spPr>
          <a:xfrm>
            <a:off x="6584651" y="5203675"/>
            <a:ext cx="0" cy="214725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71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4307</Words>
  <Application>Microsoft Office PowerPoint</Application>
  <PresentationFormat>Широкоэкранный</PresentationFormat>
  <Paragraphs>446</Paragraphs>
  <Slides>43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Segoe UI</vt:lpstr>
      <vt:lpstr>Segoe UI Light</vt:lpstr>
      <vt:lpstr>Segoe UI Semibold</vt:lpstr>
      <vt:lpstr>Symbol</vt:lpstr>
      <vt:lpstr>Times New Roman</vt:lpstr>
      <vt:lpstr>UICTFontTextStyleBody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результатов анкетирования  по вопросам актуализации профессионального стандарта  «Педагог-психолог  (психолог в сфере образования)»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Уральский федеральный округ Ямало-Ненецкий автономный округ</dc:title>
  <dc:creator>Анастасия</dc:creator>
  <cp:lastModifiedBy>Ульянина Ольга</cp:lastModifiedBy>
  <cp:revision>44</cp:revision>
  <dcterms:created xsi:type="dcterms:W3CDTF">2024-04-04T15:00:24Z</dcterms:created>
  <dcterms:modified xsi:type="dcterms:W3CDTF">2024-05-14T20:50:09Z</dcterms:modified>
</cp:coreProperties>
</file>